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7" r:id="rId11"/>
    <p:sldId id="266" r:id="rId12"/>
    <p:sldId id="268" r:id="rId13"/>
    <p:sldId id="269" r:id="rId14"/>
    <p:sldId id="270" r:id="rId15"/>
    <p:sldId id="272" r:id="rId16"/>
    <p:sldId id="271" r:id="rId17"/>
    <p:sldId id="265"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C4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21BFD3-F1A7-499D-AE9B-E2375013086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705DAE2-F3A5-4CF6-8085-4211852B9E3E}">
      <dgm:prSet custT="1"/>
      <dgm:spPr/>
      <dgm:t>
        <a:bodyPr/>
        <a:lstStyle/>
        <a:p>
          <a:pPr>
            <a:lnSpc>
              <a:spcPct val="100000"/>
            </a:lnSpc>
          </a:pPr>
          <a:r>
            <a:rPr lang="en-US" sz="1400" b="0" i="0" dirty="0"/>
            <a:t>A concerning statistic reveals that a significant 65 percent of individuals holding credit cards have experienced the detrimental consequences of fraud at some juncture(Security.org,2023).</a:t>
          </a:r>
          <a:endParaRPr lang="en-US" sz="1400" dirty="0"/>
        </a:p>
      </dgm:t>
    </dgm:pt>
    <dgm:pt modelId="{9D5D50A5-5F37-4060-BD4E-B6DF12C43A0B}" type="parTrans" cxnId="{B809BE79-0309-4740-8735-E7CCCD2D1E6B}">
      <dgm:prSet/>
      <dgm:spPr/>
      <dgm:t>
        <a:bodyPr/>
        <a:lstStyle/>
        <a:p>
          <a:endParaRPr lang="en-US"/>
        </a:p>
      </dgm:t>
    </dgm:pt>
    <dgm:pt modelId="{E7657D73-4C67-4824-85A7-BC4AB6296C49}" type="sibTrans" cxnId="{B809BE79-0309-4740-8735-E7CCCD2D1E6B}">
      <dgm:prSet/>
      <dgm:spPr/>
      <dgm:t>
        <a:bodyPr/>
        <a:lstStyle/>
        <a:p>
          <a:pPr>
            <a:lnSpc>
              <a:spcPct val="100000"/>
            </a:lnSpc>
          </a:pPr>
          <a:endParaRPr lang="en-US"/>
        </a:p>
      </dgm:t>
    </dgm:pt>
    <dgm:pt modelId="{F9975FEE-6736-420E-87E4-CF5A937CAE01}">
      <dgm:prSet custT="1"/>
      <dgm:spPr/>
      <dgm:t>
        <a:bodyPr/>
        <a:lstStyle/>
        <a:p>
          <a:pPr>
            <a:lnSpc>
              <a:spcPct val="100000"/>
            </a:lnSpc>
          </a:pPr>
          <a:r>
            <a:rPr lang="en-US" sz="1400" b="0" i="0" dirty="0"/>
            <a:t>Users who opt for automated payments and store their information online are susceptible to heightened risks associated with credit card fraud(Jay,2023).</a:t>
          </a:r>
          <a:endParaRPr lang="en-US" sz="1400" dirty="0"/>
        </a:p>
      </dgm:t>
    </dgm:pt>
    <dgm:pt modelId="{480EEAE9-A5EB-415A-81D6-5A92DDC9E2D2}" type="parTrans" cxnId="{B6638446-8AAB-45CF-AC64-A7C6158FC4E1}">
      <dgm:prSet/>
      <dgm:spPr/>
      <dgm:t>
        <a:bodyPr/>
        <a:lstStyle/>
        <a:p>
          <a:endParaRPr lang="en-US"/>
        </a:p>
      </dgm:t>
    </dgm:pt>
    <dgm:pt modelId="{6D817EB9-4FA3-4418-8A46-8943B3F85445}" type="sibTrans" cxnId="{B6638446-8AAB-45CF-AC64-A7C6158FC4E1}">
      <dgm:prSet/>
      <dgm:spPr/>
      <dgm:t>
        <a:bodyPr/>
        <a:lstStyle/>
        <a:p>
          <a:pPr>
            <a:lnSpc>
              <a:spcPct val="100000"/>
            </a:lnSpc>
          </a:pPr>
          <a:endParaRPr lang="en-US"/>
        </a:p>
      </dgm:t>
    </dgm:pt>
    <dgm:pt modelId="{E92A98E0-E5BF-4537-809D-70D7E1FBCD1F}">
      <dgm:prSet custT="1"/>
      <dgm:spPr/>
      <dgm:t>
        <a:bodyPr/>
        <a:lstStyle/>
        <a:p>
          <a:pPr>
            <a:lnSpc>
              <a:spcPct val="100000"/>
            </a:lnSpc>
          </a:pPr>
          <a:r>
            <a:rPr lang="en-US" sz="1400" b="0" i="0" dirty="0"/>
            <a:t>According to Social Catfish's comprehensive report on financial losses, credit card fraud occupies the 10th position in terms of money lost, showcasing staggering figures amounting to $264,148,905 from online scams over the period spanning 2020-2022(</a:t>
          </a:r>
          <a:r>
            <a:rPr lang="en-US" sz="1400" dirty="0" err="1"/>
            <a:t>Socialcatfish.com</a:t>
          </a:r>
          <a:r>
            <a:rPr lang="en-US" sz="1400" dirty="0"/>
            <a:t>, 2023) </a:t>
          </a:r>
          <a:r>
            <a:rPr lang="en-US" sz="1400" b="0" i="0" dirty="0"/>
            <a:t>.</a:t>
          </a:r>
          <a:endParaRPr lang="en-US" sz="1400" dirty="0"/>
        </a:p>
      </dgm:t>
    </dgm:pt>
    <dgm:pt modelId="{E1146B6A-01F4-4949-9892-883FFF4E2E56}" type="parTrans" cxnId="{F594F136-41CB-4332-BEC3-64D3D16C969F}">
      <dgm:prSet/>
      <dgm:spPr/>
      <dgm:t>
        <a:bodyPr/>
        <a:lstStyle/>
        <a:p>
          <a:endParaRPr lang="en-US"/>
        </a:p>
      </dgm:t>
    </dgm:pt>
    <dgm:pt modelId="{A54C5839-71FC-4128-AEA0-7D1244E6B306}" type="sibTrans" cxnId="{F594F136-41CB-4332-BEC3-64D3D16C969F}">
      <dgm:prSet/>
      <dgm:spPr/>
      <dgm:t>
        <a:bodyPr/>
        <a:lstStyle/>
        <a:p>
          <a:pPr>
            <a:lnSpc>
              <a:spcPct val="100000"/>
            </a:lnSpc>
          </a:pPr>
          <a:endParaRPr lang="en-US"/>
        </a:p>
      </dgm:t>
    </dgm:pt>
    <dgm:pt modelId="{7A88ECBA-8EEA-492A-897D-8AD83D4C8C8C}">
      <dgm:prSet custT="1"/>
      <dgm:spPr/>
      <dgm:t>
        <a:bodyPr/>
        <a:lstStyle/>
        <a:p>
          <a:pPr>
            <a:lnSpc>
              <a:spcPct val="100000"/>
            </a:lnSpc>
          </a:pPr>
          <a:r>
            <a:rPr lang="en-US" sz="1400" b="0" i="0" dirty="0"/>
            <a:t>Delving into generational differences, a Deloitte survey highlighted by </a:t>
          </a:r>
          <a:r>
            <a:rPr lang="en-US" sz="1400" b="0" i="0" dirty="0" err="1"/>
            <a:t>Vox.com</a:t>
          </a:r>
          <a:r>
            <a:rPr lang="en-US" sz="1400" b="0" i="0" dirty="0"/>
            <a:t>, indicates that individuals belonging to Generation Z (1990-2012) are alarmingly three times more likely to falling victim to fraud compared to baby boomer generation(1946 - 1964). </a:t>
          </a:r>
          <a:endParaRPr lang="en-US" sz="1400" dirty="0"/>
        </a:p>
      </dgm:t>
    </dgm:pt>
    <dgm:pt modelId="{441069C3-ABC0-491E-935D-8A2D623748AC}" type="parTrans" cxnId="{9EA4EC20-9236-43B0-A99E-DF2460726CDE}">
      <dgm:prSet/>
      <dgm:spPr/>
      <dgm:t>
        <a:bodyPr/>
        <a:lstStyle/>
        <a:p>
          <a:endParaRPr lang="en-US"/>
        </a:p>
      </dgm:t>
    </dgm:pt>
    <dgm:pt modelId="{3DFD9738-6976-43C9-9AE9-7A70FC9E44EF}" type="sibTrans" cxnId="{9EA4EC20-9236-43B0-A99E-DF2460726CDE}">
      <dgm:prSet/>
      <dgm:spPr/>
      <dgm:t>
        <a:bodyPr/>
        <a:lstStyle/>
        <a:p>
          <a:endParaRPr lang="en-US"/>
        </a:p>
      </dgm:t>
    </dgm:pt>
    <dgm:pt modelId="{DB4AFD2F-0269-4736-8C60-2CEE065BAA0A}" type="pres">
      <dgm:prSet presAssocID="{5B21BFD3-F1A7-499D-AE9B-E23750130862}" presName="root" presStyleCnt="0">
        <dgm:presLayoutVars>
          <dgm:dir/>
          <dgm:resizeHandles val="exact"/>
        </dgm:presLayoutVars>
      </dgm:prSet>
      <dgm:spPr/>
    </dgm:pt>
    <dgm:pt modelId="{73AD9EFF-846B-47FD-AB66-A162E38EB1E7}" type="pres">
      <dgm:prSet presAssocID="{5B21BFD3-F1A7-499D-AE9B-E23750130862}" presName="container" presStyleCnt="0">
        <dgm:presLayoutVars>
          <dgm:dir/>
          <dgm:resizeHandles val="exact"/>
        </dgm:presLayoutVars>
      </dgm:prSet>
      <dgm:spPr/>
    </dgm:pt>
    <dgm:pt modelId="{CAF1930C-4677-405B-B967-C6FDC7BF85C6}" type="pres">
      <dgm:prSet presAssocID="{F705DAE2-F3A5-4CF6-8085-4211852B9E3E}" presName="compNode" presStyleCnt="0"/>
      <dgm:spPr/>
    </dgm:pt>
    <dgm:pt modelId="{7D1BC283-BBD4-4CCD-B6DC-ECBB810478A9}" type="pres">
      <dgm:prSet presAssocID="{F705DAE2-F3A5-4CF6-8085-4211852B9E3E}" presName="iconBgRect" presStyleLbl="bgShp" presStyleIdx="0" presStyleCnt="4"/>
      <dgm:spPr/>
    </dgm:pt>
    <dgm:pt modelId="{6AB81AEB-31B5-4701-84FE-4694217F55A1}" type="pres">
      <dgm:prSet presAssocID="{F705DAE2-F3A5-4CF6-8085-4211852B9E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edit card"/>
        </a:ext>
      </dgm:extLst>
    </dgm:pt>
    <dgm:pt modelId="{7BDAFBC6-3C9F-45E6-9BC5-D7293863F60C}" type="pres">
      <dgm:prSet presAssocID="{F705DAE2-F3A5-4CF6-8085-4211852B9E3E}" presName="spaceRect" presStyleCnt="0"/>
      <dgm:spPr/>
    </dgm:pt>
    <dgm:pt modelId="{517F62A8-57DE-41B9-A407-7C408BC7A8CB}" type="pres">
      <dgm:prSet presAssocID="{F705DAE2-F3A5-4CF6-8085-4211852B9E3E}" presName="textRect" presStyleLbl="revTx" presStyleIdx="0" presStyleCnt="4">
        <dgm:presLayoutVars>
          <dgm:chMax val="1"/>
          <dgm:chPref val="1"/>
        </dgm:presLayoutVars>
      </dgm:prSet>
      <dgm:spPr/>
    </dgm:pt>
    <dgm:pt modelId="{29A0D9F3-7ABD-46FA-A092-3E00D2D182A4}" type="pres">
      <dgm:prSet presAssocID="{E7657D73-4C67-4824-85A7-BC4AB6296C49}" presName="sibTrans" presStyleLbl="sibTrans2D1" presStyleIdx="0" presStyleCnt="0"/>
      <dgm:spPr/>
    </dgm:pt>
    <dgm:pt modelId="{F7089B94-3E21-4C99-9E37-D6EA3C2E3FB8}" type="pres">
      <dgm:prSet presAssocID="{F9975FEE-6736-420E-87E4-CF5A937CAE01}" presName="compNode" presStyleCnt="0"/>
      <dgm:spPr/>
    </dgm:pt>
    <dgm:pt modelId="{C3C685E8-17E1-4B60-A5DE-738B005E89CC}" type="pres">
      <dgm:prSet presAssocID="{F9975FEE-6736-420E-87E4-CF5A937CAE01}" presName="iconBgRect" presStyleLbl="bgShp" presStyleIdx="1" presStyleCnt="4"/>
      <dgm:spPr/>
    </dgm:pt>
    <dgm:pt modelId="{5FACCF19-D11F-4A31-8E2E-A13CE683CBF5}" type="pres">
      <dgm:prSet presAssocID="{F9975FEE-6736-420E-87E4-CF5A937CAE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ber"/>
        </a:ext>
      </dgm:extLst>
    </dgm:pt>
    <dgm:pt modelId="{8D7B3067-B1CD-4AD9-A9E3-9B4F885B7B84}" type="pres">
      <dgm:prSet presAssocID="{F9975FEE-6736-420E-87E4-CF5A937CAE01}" presName="spaceRect" presStyleCnt="0"/>
      <dgm:spPr/>
    </dgm:pt>
    <dgm:pt modelId="{D2E40EF6-D6B2-4538-9C3C-FFD03C466394}" type="pres">
      <dgm:prSet presAssocID="{F9975FEE-6736-420E-87E4-CF5A937CAE01}" presName="textRect" presStyleLbl="revTx" presStyleIdx="1" presStyleCnt="4">
        <dgm:presLayoutVars>
          <dgm:chMax val="1"/>
          <dgm:chPref val="1"/>
        </dgm:presLayoutVars>
      </dgm:prSet>
      <dgm:spPr/>
    </dgm:pt>
    <dgm:pt modelId="{3C5DD3D7-9577-4921-8480-22EE6EDC5160}" type="pres">
      <dgm:prSet presAssocID="{6D817EB9-4FA3-4418-8A46-8943B3F85445}" presName="sibTrans" presStyleLbl="sibTrans2D1" presStyleIdx="0" presStyleCnt="0"/>
      <dgm:spPr/>
    </dgm:pt>
    <dgm:pt modelId="{FDD6E98E-015C-4B6F-828C-AF87FFC12150}" type="pres">
      <dgm:prSet presAssocID="{E92A98E0-E5BF-4537-809D-70D7E1FBCD1F}" presName="compNode" presStyleCnt="0"/>
      <dgm:spPr/>
    </dgm:pt>
    <dgm:pt modelId="{77FE7E50-C47D-4ECB-A6DF-61FAF1E635E6}" type="pres">
      <dgm:prSet presAssocID="{E92A98E0-E5BF-4537-809D-70D7E1FBCD1F}" presName="iconBgRect" presStyleLbl="bgShp" presStyleIdx="2" presStyleCnt="4"/>
      <dgm:spPr/>
    </dgm:pt>
    <dgm:pt modelId="{04A99071-C9A9-465A-B189-509EA5729045}" type="pres">
      <dgm:prSet presAssocID="{E92A98E0-E5BF-4537-809D-70D7E1FBCD1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k"/>
        </a:ext>
      </dgm:extLst>
    </dgm:pt>
    <dgm:pt modelId="{978B05CC-BC4E-44D8-B4FC-8962C6B34E1A}" type="pres">
      <dgm:prSet presAssocID="{E92A98E0-E5BF-4537-809D-70D7E1FBCD1F}" presName="spaceRect" presStyleCnt="0"/>
      <dgm:spPr/>
    </dgm:pt>
    <dgm:pt modelId="{1B76AB87-6A23-414A-AB1A-DAD51B21B703}" type="pres">
      <dgm:prSet presAssocID="{E92A98E0-E5BF-4537-809D-70D7E1FBCD1F}" presName="textRect" presStyleLbl="revTx" presStyleIdx="2" presStyleCnt="4">
        <dgm:presLayoutVars>
          <dgm:chMax val="1"/>
          <dgm:chPref val="1"/>
        </dgm:presLayoutVars>
      </dgm:prSet>
      <dgm:spPr/>
    </dgm:pt>
    <dgm:pt modelId="{08B7C33F-00DE-4C8E-B5C6-99029B983588}" type="pres">
      <dgm:prSet presAssocID="{A54C5839-71FC-4128-AEA0-7D1244E6B306}" presName="sibTrans" presStyleLbl="sibTrans2D1" presStyleIdx="0" presStyleCnt="0"/>
      <dgm:spPr/>
    </dgm:pt>
    <dgm:pt modelId="{DB5716BC-7339-4751-B62B-2C6E2F529ACD}" type="pres">
      <dgm:prSet presAssocID="{7A88ECBA-8EEA-492A-897D-8AD83D4C8C8C}" presName="compNode" presStyleCnt="0"/>
      <dgm:spPr/>
    </dgm:pt>
    <dgm:pt modelId="{C3B3B7E6-6EB5-43DA-987F-A87238F85418}" type="pres">
      <dgm:prSet presAssocID="{7A88ECBA-8EEA-492A-897D-8AD83D4C8C8C}" presName="iconBgRect" presStyleLbl="bgShp" presStyleIdx="3" presStyleCnt="4"/>
      <dgm:spPr/>
    </dgm:pt>
    <dgm:pt modelId="{2FE29786-DA7E-4866-8553-3512FEF11DAF}" type="pres">
      <dgm:prSet presAssocID="{7A88ECBA-8EEA-492A-897D-8AD83D4C8C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ocial Network"/>
        </a:ext>
      </dgm:extLst>
    </dgm:pt>
    <dgm:pt modelId="{962CEA38-888C-408C-9996-D82B810C190A}" type="pres">
      <dgm:prSet presAssocID="{7A88ECBA-8EEA-492A-897D-8AD83D4C8C8C}" presName="spaceRect" presStyleCnt="0"/>
      <dgm:spPr/>
    </dgm:pt>
    <dgm:pt modelId="{3F942A70-0C60-479A-8D8C-41BA943BA486}" type="pres">
      <dgm:prSet presAssocID="{7A88ECBA-8EEA-492A-897D-8AD83D4C8C8C}" presName="textRect" presStyleLbl="revTx" presStyleIdx="3" presStyleCnt="4">
        <dgm:presLayoutVars>
          <dgm:chMax val="1"/>
          <dgm:chPref val="1"/>
        </dgm:presLayoutVars>
      </dgm:prSet>
      <dgm:spPr/>
    </dgm:pt>
  </dgm:ptLst>
  <dgm:cxnLst>
    <dgm:cxn modelId="{F48EA502-D3C4-487C-B8E1-65D03F7F6AAC}" type="presOf" srcId="{7A88ECBA-8EEA-492A-897D-8AD83D4C8C8C}" destId="{3F942A70-0C60-479A-8D8C-41BA943BA486}" srcOrd="0" destOrd="0" presId="urn:microsoft.com/office/officeart/2018/2/layout/IconCircleList"/>
    <dgm:cxn modelId="{9EA4EC20-9236-43B0-A99E-DF2460726CDE}" srcId="{5B21BFD3-F1A7-499D-AE9B-E23750130862}" destId="{7A88ECBA-8EEA-492A-897D-8AD83D4C8C8C}" srcOrd="3" destOrd="0" parTransId="{441069C3-ABC0-491E-935D-8A2D623748AC}" sibTransId="{3DFD9738-6976-43C9-9AE9-7A70FC9E44EF}"/>
    <dgm:cxn modelId="{526F252B-8928-4C57-BED5-9565FFF198C7}" type="presOf" srcId="{6D817EB9-4FA3-4418-8A46-8943B3F85445}" destId="{3C5DD3D7-9577-4921-8480-22EE6EDC5160}" srcOrd="0" destOrd="0" presId="urn:microsoft.com/office/officeart/2018/2/layout/IconCircleList"/>
    <dgm:cxn modelId="{F594F136-41CB-4332-BEC3-64D3D16C969F}" srcId="{5B21BFD3-F1A7-499D-AE9B-E23750130862}" destId="{E92A98E0-E5BF-4537-809D-70D7E1FBCD1F}" srcOrd="2" destOrd="0" parTransId="{E1146B6A-01F4-4949-9892-883FFF4E2E56}" sibTransId="{A54C5839-71FC-4128-AEA0-7D1244E6B306}"/>
    <dgm:cxn modelId="{7DBFEF45-6184-4599-8C36-65FC97BF67B2}" type="presOf" srcId="{E92A98E0-E5BF-4537-809D-70D7E1FBCD1F}" destId="{1B76AB87-6A23-414A-AB1A-DAD51B21B703}" srcOrd="0" destOrd="0" presId="urn:microsoft.com/office/officeart/2018/2/layout/IconCircleList"/>
    <dgm:cxn modelId="{B6638446-8AAB-45CF-AC64-A7C6158FC4E1}" srcId="{5B21BFD3-F1A7-499D-AE9B-E23750130862}" destId="{F9975FEE-6736-420E-87E4-CF5A937CAE01}" srcOrd="1" destOrd="0" parTransId="{480EEAE9-A5EB-415A-81D6-5A92DDC9E2D2}" sibTransId="{6D817EB9-4FA3-4418-8A46-8943B3F85445}"/>
    <dgm:cxn modelId="{AD963861-BFD0-4B44-8E5B-80E95FA9C7BC}" type="presOf" srcId="{F9975FEE-6736-420E-87E4-CF5A937CAE01}" destId="{D2E40EF6-D6B2-4538-9C3C-FFD03C466394}" srcOrd="0" destOrd="0" presId="urn:microsoft.com/office/officeart/2018/2/layout/IconCircleList"/>
    <dgm:cxn modelId="{B809BE79-0309-4740-8735-E7CCCD2D1E6B}" srcId="{5B21BFD3-F1A7-499D-AE9B-E23750130862}" destId="{F705DAE2-F3A5-4CF6-8085-4211852B9E3E}" srcOrd="0" destOrd="0" parTransId="{9D5D50A5-5F37-4060-BD4E-B6DF12C43A0B}" sibTransId="{E7657D73-4C67-4824-85A7-BC4AB6296C49}"/>
    <dgm:cxn modelId="{B4136A90-8D43-400F-BC29-24E857E42372}" type="presOf" srcId="{A54C5839-71FC-4128-AEA0-7D1244E6B306}" destId="{08B7C33F-00DE-4C8E-B5C6-99029B983588}" srcOrd="0" destOrd="0" presId="urn:microsoft.com/office/officeart/2018/2/layout/IconCircleList"/>
    <dgm:cxn modelId="{CA771EA3-2A21-4631-AB80-80C6EAC1894E}" type="presOf" srcId="{F705DAE2-F3A5-4CF6-8085-4211852B9E3E}" destId="{517F62A8-57DE-41B9-A407-7C408BC7A8CB}" srcOrd="0" destOrd="0" presId="urn:microsoft.com/office/officeart/2018/2/layout/IconCircleList"/>
    <dgm:cxn modelId="{1078D4B0-6617-4301-9088-2A200817119D}" type="presOf" srcId="{5B21BFD3-F1A7-499D-AE9B-E23750130862}" destId="{DB4AFD2F-0269-4736-8C60-2CEE065BAA0A}" srcOrd="0" destOrd="0" presId="urn:microsoft.com/office/officeart/2018/2/layout/IconCircleList"/>
    <dgm:cxn modelId="{27CF99DD-3001-4DEB-99FE-878A9703CC56}" type="presOf" srcId="{E7657D73-4C67-4824-85A7-BC4AB6296C49}" destId="{29A0D9F3-7ABD-46FA-A092-3E00D2D182A4}" srcOrd="0" destOrd="0" presId="urn:microsoft.com/office/officeart/2018/2/layout/IconCircleList"/>
    <dgm:cxn modelId="{46FDC9C1-699D-4CDF-9087-E803C3D8FB73}" type="presParOf" srcId="{DB4AFD2F-0269-4736-8C60-2CEE065BAA0A}" destId="{73AD9EFF-846B-47FD-AB66-A162E38EB1E7}" srcOrd="0" destOrd="0" presId="urn:microsoft.com/office/officeart/2018/2/layout/IconCircleList"/>
    <dgm:cxn modelId="{66204ABA-969A-4F58-889A-0C2920C20E7C}" type="presParOf" srcId="{73AD9EFF-846B-47FD-AB66-A162E38EB1E7}" destId="{CAF1930C-4677-405B-B967-C6FDC7BF85C6}" srcOrd="0" destOrd="0" presId="urn:microsoft.com/office/officeart/2018/2/layout/IconCircleList"/>
    <dgm:cxn modelId="{792A1324-3C6C-47D2-A3B0-705368F434A1}" type="presParOf" srcId="{CAF1930C-4677-405B-B967-C6FDC7BF85C6}" destId="{7D1BC283-BBD4-4CCD-B6DC-ECBB810478A9}" srcOrd="0" destOrd="0" presId="urn:microsoft.com/office/officeart/2018/2/layout/IconCircleList"/>
    <dgm:cxn modelId="{349DFA76-2EC7-4A17-8D31-F29B8EF4EB54}" type="presParOf" srcId="{CAF1930C-4677-405B-B967-C6FDC7BF85C6}" destId="{6AB81AEB-31B5-4701-84FE-4694217F55A1}" srcOrd="1" destOrd="0" presId="urn:microsoft.com/office/officeart/2018/2/layout/IconCircleList"/>
    <dgm:cxn modelId="{2E3CE984-4D15-4584-8AAF-5BFFBC18DFCA}" type="presParOf" srcId="{CAF1930C-4677-405B-B967-C6FDC7BF85C6}" destId="{7BDAFBC6-3C9F-45E6-9BC5-D7293863F60C}" srcOrd="2" destOrd="0" presId="urn:microsoft.com/office/officeart/2018/2/layout/IconCircleList"/>
    <dgm:cxn modelId="{3E06A662-C6C8-4909-8A38-CACAEBDFAD3B}" type="presParOf" srcId="{CAF1930C-4677-405B-B967-C6FDC7BF85C6}" destId="{517F62A8-57DE-41B9-A407-7C408BC7A8CB}" srcOrd="3" destOrd="0" presId="urn:microsoft.com/office/officeart/2018/2/layout/IconCircleList"/>
    <dgm:cxn modelId="{9EEB9A5E-3B75-4260-9EC5-5329E8503DA2}" type="presParOf" srcId="{73AD9EFF-846B-47FD-AB66-A162E38EB1E7}" destId="{29A0D9F3-7ABD-46FA-A092-3E00D2D182A4}" srcOrd="1" destOrd="0" presId="urn:microsoft.com/office/officeart/2018/2/layout/IconCircleList"/>
    <dgm:cxn modelId="{B84D2954-AEBB-472E-8194-32E08506E47F}" type="presParOf" srcId="{73AD9EFF-846B-47FD-AB66-A162E38EB1E7}" destId="{F7089B94-3E21-4C99-9E37-D6EA3C2E3FB8}" srcOrd="2" destOrd="0" presId="urn:microsoft.com/office/officeart/2018/2/layout/IconCircleList"/>
    <dgm:cxn modelId="{F9268C3D-75FB-4220-9D86-500C4253F20A}" type="presParOf" srcId="{F7089B94-3E21-4C99-9E37-D6EA3C2E3FB8}" destId="{C3C685E8-17E1-4B60-A5DE-738B005E89CC}" srcOrd="0" destOrd="0" presId="urn:microsoft.com/office/officeart/2018/2/layout/IconCircleList"/>
    <dgm:cxn modelId="{2845CCC0-D3E3-465F-8891-80593C8C42BA}" type="presParOf" srcId="{F7089B94-3E21-4C99-9E37-D6EA3C2E3FB8}" destId="{5FACCF19-D11F-4A31-8E2E-A13CE683CBF5}" srcOrd="1" destOrd="0" presId="urn:microsoft.com/office/officeart/2018/2/layout/IconCircleList"/>
    <dgm:cxn modelId="{FB1A59A7-4B2F-4FA8-ADCD-F4C11706B335}" type="presParOf" srcId="{F7089B94-3E21-4C99-9E37-D6EA3C2E3FB8}" destId="{8D7B3067-B1CD-4AD9-A9E3-9B4F885B7B84}" srcOrd="2" destOrd="0" presId="urn:microsoft.com/office/officeart/2018/2/layout/IconCircleList"/>
    <dgm:cxn modelId="{6F076191-2AB4-4948-B471-21277FBADA67}" type="presParOf" srcId="{F7089B94-3E21-4C99-9E37-D6EA3C2E3FB8}" destId="{D2E40EF6-D6B2-4538-9C3C-FFD03C466394}" srcOrd="3" destOrd="0" presId="urn:microsoft.com/office/officeart/2018/2/layout/IconCircleList"/>
    <dgm:cxn modelId="{AA482D8C-F8B4-425F-BD94-E22C10CC97DD}" type="presParOf" srcId="{73AD9EFF-846B-47FD-AB66-A162E38EB1E7}" destId="{3C5DD3D7-9577-4921-8480-22EE6EDC5160}" srcOrd="3" destOrd="0" presId="urn:microsoft.com/office/officeart/2018/2/layout/IconCircleList"/>
    <dgm:cxn modelId="{839D67DD-746A-496D-BDE4-C81DF40710AA}" type="presParOf" srcId="{73AD9EFF-846B-47FD-AB66-A162E38EB1E7}" destId="{FDD6E98E-015C-4B6F-828C-AF87FFC12150}" srcOrd="4" destOrd="0" presId="urn:microsoft.com/office/officeart/2018/2/layout/IconCircleList"/>
    <dgm:cxn modelId="{356FC6B1-2260-415F-B19F-2CC44BEF64BF}" type="presParOf" srcId="{FDD6E98E-015C-4B6F-828C-AF87FFC12150}" destId="{77FE7E50-C47D-4ECB-A6DF-61FAF1E635E6}" srcOrd="0" destOrd="0" presId="urn:microsoft.com/office/officeart/2018/2/layout/IconCircleList"/>
    <dgm:cxn modelId="{B58CB027-8358-4C9B-8327-E24FFFC106F6}" type="presParOf" srcId="{FDD6E98E-015C-4B6F-828C-AF87FFC12150}" destId="{04A99071-C9A9-465A-B189-509EA5729045}" srcOrd="1" destOrd="0" presId="urn:microsoft.com/office/officeart/2018/2/layout/IconCircleList"/>
    <dgm:cxn modelId="{42BEC7F3-5088-422B-9DFC-9BB4D85BF007}" type="presParOf" srcId="{FDD6E98E-015C-4B6F-828C-AF87FFC12150}" destId="{978B05CC-BC4E-44D8-B4FC-8962C6B34E1A}" srcOrd="2" destOrd="0" presId="urn:microsoft.com/office/officeart/2018/2/layout/IconCircleList"/>
    <dgm:cxn modelId="{C37E9454-F917-4BD2-A8A3-DE5CF9842D33}" type="presParOf" srcId="{FDD6E98E-015C-4B6F-828C-AF87FFC12150}" destId="{1B76AB87-6A23-414A-AB1A-DAD51B21B703}" srcOrd="3" destOrd="0" presId="urn:microsoft.com/office/officeart/2018/2/layout/IconCircleList"/>
    <dgm:cxn modelId="{AB872A33-9541-4CCF-BF21-57F3A2D233F8}" type="presParOf" srcId="{73AD9EFF-846B-47FD-AB66-A162E38EB1E7}" destId="{08B7C33F-00DE-4C8E-B5C6-99029B983588}" srcOrd="5" destOrd="0" presId="urn:microsoft.com/office/officeart/2018/2/layout/IconCircleList"/>
    <dgm:cxn modelId="{9009AD23-E540-4EB4-A160-A6474E2AF7AB}" type="presParOf" srcId="{73AD9EFF-846B-47FD-AB66-A162E38EB1E7}" destId="{DB5716BC-7339-4751-B62B-2C6E2F529ACD}" srcOrd="6" destOrd="0" presId="urn:microsoft.com/office/officeart/2018/2/layout/IconCircleList"/>
    <dgm:cxn modelId="{3A9234A9-0E7F-414C-8272-2D195DAC8011}" type="presParOf" srcId="{DB5716BC-7339-4751-B62B-2C6E2F529ACD}" destId="{C3B3B7E6-6EB5-43DA-987F-A87238F85418}" srcOrd="0" destOrd="0" presId="urn:microsoft.com/office/officeart/2018/2/layout/IconCircleList"/>
    <dgm:cxn modelId="{457AB8CF-4D0B-4C24-9399-553468920711}" type="presParOf" srcId="{DB5716BC-7339-4751-B62B-2C6E2F529ACD}" destId="{2FE29786-DA7E-4866-8553-3512FEF11DAF}" srcOrd="1" destOrd="0" presId="urn:microsoft.com/office/officeart/2018/2/layout/IconCircleList"/>
    <dgm:cxn modelId="{B0D2207F-C7E6-4A04-A069-D746A606B10F}" type="presParOf" srcId="{DB5716BC-7339-4751-B62B-2C6E2F529ACD}" destId="{962CEA38-888C-408C-9996-D82B810C190A}" srcOrd="2" destOrd="0" presId="urn:microsoft.com/office/officeart/2018/2/layout/IconCircleList"/>
    <dgm:cxn modelId="{A309136A-D656-49DA-A319-92E0DB2DBEFE}" type="presParOf" srcId="{DB5716BC-7339-4751-B62B-2C6E2F529ACD}" destId="{3F942A70-0C60-479A-8D8C-41BA943BA48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F6312A-22ED-4163-BB1A-46315450558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663E5F53-6B4D-47AF-B54A-79113CC8D77A}">
      <dgm:prSet/>
      <dgm:spPr/>
      <dgm:t>
        <a:bodyPr/>
        <a:lstStyle/>
        <a:p>
          <a:r>
            <a:rPr lang="en-US" b="1" i="0"/>
            <a:t>Dataset Size:</a:t>
          </a:r>
          <a:endParaRPr lang="en-US"/>
        </a:p>
      </dgm:t>
    </dgm:pt>
    <dgm:pt modelId="{D679156E-C9A8-477A-8568-13DD3A87216C}" type="parTrans" cxnId="{7A4D86DA-6254-4FBF-981D-23C35893417B}">
      <dgm:prSet/>
      <dgm:spPr/>
      <dgm:t>
        <a:bodyPr/>
        <a:lstStyle/>
        <a:p>
          <a:endParaRPr lang="en-US"/>
        </a:p>
      </dgm:t>
    </dgm:pt>
    <dgm:pt modelId="{2C8D3EB9-C889-4B7B-B5B7-372003AC02F9}" type="sibTrans" cxnId="{7A4D86DA-6254-4FBF-981D-23C35893417B}">
      <dgm:prSet/>
      <dgm:spPr/>
      <dgm:t>
        <a:bodyPr/>
        <a:lstStyle/>
        <a:p>
          <a:endParaRPr lang="en-US"/>
        </a:p>
      </dgm:t>
    </dgm:pt>
    <dgm:pt modelId="{41D531C5-4AA5-4B0F-ACF8-C0E816C05503}">
      <dgm:prSet custT="1"/>
      <dgm:spPr/>
      <dgm:t>
        <a:bodyPr/>
        <a:lstStyle/>
        <a:p>
          <a:r>
            <a:rPr lang="en-US" sz="2000" b="0" i="0" dirty="0"/>
            <a:t>The dataset contains 568,630 entries with 31 columns.</a:t>
          </a:r>
          <a:endParaRPr lang="en-US" sz="2000" dirty="0"/>
        </a:p>
      </dgm:t>
    </dgm:pt>
    <dgm:pt modelId="{5DB49772-132F-4182-8DF7-B8025632E768}" type="parTrans" cxnId="{DBA4DD9E-799A-47C4-94DD-E31D552C2843}">
      <dgm:prSet/>
      <dgm:spPr/>
      <dgm:t>
        <a:bodyPr/>
        <a:lstStyle/>
        <a:p>
          <a:endParaRPr lang="en-US"/>
        </a:p>
      </dgm:t>
    </dgm:pt>
    <dgm:pt modelId="{A1DC9708-8D9A-4A9C-AA9A-36737DCE2CA6}" type="sibTrans" cxnId="{DBA4DD9E-799A-47C4-94DD-E31D552C2843}">
      <dgm:prSet/>
      <dgm:spPr/>
      <dgm:t>
        <a:bodyPr/>
        <a:lstStyle/>
        <a:p>
          <a:endParaRPr lang="en-US"/>
        </a:p>
      </dgm:t>
    </dgm:pt>
    <dgm:pt modelId="{F09A5F6B-F9ED-4E7B-BD50-6FC813B7F0E7}">
      <dgm:prSet/>
      <dgm:spPr/>
      <dgm:t>
        <a:bodyPr/>
        <a:lstStyle/>
        <a:p>
          <a:r>
            <a:rPr lang="en-US" b="1" i="0"/>
            <a:t>Missing Values:</a:t>
          </a:r>
          <a:endParaRPr lang="en-US"/>
        </a:p>
      </dgm:t>
    </dgm:pt>
    <dgm:pt modelId="{9F229AB3-BE83-4C6E-9FA7-4D4B4C52B16C}" type="parTrans" cxnId="{50219D52-42A2-4C84-919B-DFB49B78983A}">
      <dgm:prSet/>
      <dgm:spPr/>
      <dgm:t>
        <a:bodyPr/>
        <a:lstStyle/>
        <a:p>
          <a:endParaRPr lang="en-US"/>
        </a:p>
      </dgm:t>
    </dgm:pt>
    <dgm:pt modelId="{71C060CE-288A-482E-BC34-C786C13F3CE2}" type="sibTrans" cxnId="{50219D52-42A2-4C84-919B-DFB49B78983A}">
      <dgm:prSet/>
      <dgm:spPr/>
      <dgm:t>
        <a:bodyPr/>
        <a:lstStyle/>
        <a:p>
          <a:endParaRPr lang="en-US"/>
        </a:p>
      </dgm:t>
    </dgm:pt>
    <dgm:pt modelId="{7B20621A-71EA-451C-910B-FA3315594B56}">
      <dgm:prSet custT="1"/>
      <dgm:spPr/>
      <dgm:t>
        <a:bodyPr/>
        <a:lstStyle/>
        <a:p>
          <a:r>
            <a:rPr lang="en-US" sz="1800" b="0" i="0" dirty="0"/>
            <a:t>There are no missing values in the dataset.</a:t>
          </a:r>
          <a:endParaRPr lang="en-US" sz="1800" dirty="0"/>
        </a:p>
      </dgm:t>
    </dgm:pt>
    <dgm:pt modelId="{E2E32F15-B4F1-42D2-8679-627B7B5E4921}" type="parTrans" cxnId="{BBC82A3A-665E-4C1B-9438-BA90A2BFEBFC}">
      <dgm:prSet/>
      <dgm:spPr/>
      <dgm:t>
        <a:bodyPr/>
        <a:lstStyle/>
        <a:p>
          <a:endParaRPr lang="en-US"/>
        </a:p>
      </dgm:t>
    </dgm:pt>
    <dgm:pt modelId="{04542914-FDD9-450B-BF3D-040A68DDA357}" type="sibTrans" cxnId="{BBC82A3A-665E-4C1B-9438-BA90A2BFEBFC}">
      <dgm:prSet/>
      <dgm:spPr/>
      <dgm:t>
        <a:bodyPr/>
        <a:lstStyle/>
        <a:p>
          <a:endParaRPr lang="en-US"/>
        </a:p>
      </dgm:t>
    </dgm:pt>
    <dgm:pt modelId="{E961B0EB-1A18-43EF-9756-966FA2BE3082}">
      <dgm:prSet/>
      <dgm:spPr/>
      <dgm:t>
        <a:bodyPr/>
        <a:lstStyle/>
        <a:p>
          <a:r>
            <a:rPr lang="en-US" b="1" i="0"/>
            <a:t>Data Types:</a:t>
          </a:r>
          <a:endParaRPr lang="en-US"/>
        </a:p>
      </dgm:t>
    </dgm:pt>
    <dgm:pt modelId="{43EC0CB3-8FEC-48D4-B178-E8793D97B66F}" type="parTrans" cxnId="{D9679C19-05F7-4E7F-AEB3-6BE1490B6F7F}">
      <dgm:prSet/>
      <dgm:spPr/>
      <dgm:t>
        <a:bodyPr/>
        <a:lstStyle/>
        <a:p>
          <a:endParaRPr lang="en-US"/>
        </a:p>
      </dgm:t>
    </dgm:pt>
    <dgm:pt modelId="{45AB2103-349B-4EA4-BBEB-88818FA567B8}" type="sibTrans" cxnId="{D9679C19-05F7-4E7F-AEB3-6BE1490B6F7F}">
      <dgm:prSet/>
      <dgm:spPr/>
      <dgm:t>
        <a:bodyPr/>
        <a:lstStyle/>
        <a:p>
          <a:endParaRPr lang="en-US"/>
        </a:p>
      </dgm:t>
    </dgm:pt>
    <dgm:pt modelId="{33D21745-DDBD-43B6-96B3-6E7391803136}">
      <dgm:prSet/>
      <dgm:spPr/>
      <dgm:t>
        <a:bodyPr/>
        <a:lstStyle/>
        <a:p>
          <a:r>
            <a:rPr lang="en-US" b="0" i="0" dirty="0"/>
            <a:t>The dataset consists mostly of float64 features, two int64 columns (id and Class), and no categorical variables.</a:t>
          </a:r>
          <a:endParaRPr lang="en-US" dirty="0"/>
        </a:p>
      </dgm:t>
    </dgm:pt>
    <dgm:pt modelId="{F8C2F024-150B-4166-B127-D7B8F4C56C4B}" type="parTrans" cxnId="{C14A6AEF-A157-4761-A4AF-DBCB8A05CE10}">
      <dgm:prSet/>
      <dgm:spPr/>
      <dgm:t>
        <a:bodyPr/>
        <a:lstStyle/>
        <a:p>
          <a:endParaRPr lang="en-US"/>
        </a:p>
      </dgm:t>
    </dgm:pt>
    <dgm:pt modelId="{C521A79A-DC55-4DED-A627-7BDCF7BE9094}" type="sibTrans" cxnId="{C14A6AEF-A157-4761-A4AF-DBCB8A05CE10}">
      <dgm:prSet/>
      <dgm:spPr/>
      <dgm:t>
        <a:bodyPr/>
        <a:lstStyle/>
        <a:p>
          <a:endParaRPr lang="en-US"/>
        </a:p>
      </dgm:t>
    </dgm:pt>
    <dgm:pt modelId="{68022350-E671-4BB6-8D08-C3529B050599}">
      <dgm:prSet/>
      <dgm:spPr/>
      <dgm:t>
        <a:bodyPr/>
        <a:lstStyle/>
        <a:p>
          <a:r>
            <a:rPr lang="en-US" b="1" i="0"/>
            <a:t>Target Distribution:</a:t>
          </a:r>
          <a:endParaRPr lang="en-US"/>
        </a:p>
      </dgm:t>
    </dgm:pt>
    <dgm:pt modelId="{CF14E72B-0E89-4C5F-9482-1895966FFA0D}" type="parTrans" cxnId="{C8576491-6C42-4E23-AA50-56212CC80C19}">
      <dgm:prSet/>
      <dgm:spPr/>
      <dgm:t>
        <a:bodyPr/>
        <a:lstStyle/>
        <a:p>
          <a:endParaRPr lang="en-US"/>
        </a:p>
      </dgm:t>
    </dgm:pt>
    <dgm:pt modelId="{32DB16B6-BC24-4254-87BC-036535CF0F9E}" type="sibTrans" cxnId="{C8576491-6C42-4E23-AA50-56212CC80C19}">
      <dgm:prSet/>
      <dgm:spPr/>
      <dgm:t>
        <a:bodyPr/>
        <a:lstStyle/>
        <a:p>
          <a:endParaRPr lang="en-US"/>
        </a:p>
      </dgm:t>
    </dgm:pt>
    <dgm:pt modelId="{ACA352A9-7F49-4D3F-935F-10C86797E824}">
      <dgm:prSet/>
      <dgm:spPr/>
      <dgm:t>
        <a:bodyPr/>
        <a:lstStyle/>
        <a:p>
          <a:r>
            <a:rPr lang="en-US" b="0" i="0" dirty="0"/>
            <a:t>The target variable 'Class' is binary (0 and 1) and seems balanced, with 284,315 entries for each class.</a:t>
          </a:r>
          <a:endParaRPr lang="en-US" dirty="0"/>
        </a:p>
      </dgm:t>
    </dgm:pt>
    <dgm:pt modelId="{62D8EFA7-E3B1-4761-AEA6-0DC0A376A288}" type="parTrans" cxnId="{2D904542-1332-4B9F-A0AE-02A923619F82}">
      <dgm:prSet/>
      <dgm:spPr/>
      <dgm:t>
        <a:bodyPr/>
        <a:lstStyle/>
        <a:p>
          <a:endParaRPr lang="en-US"/>
        </a:p>
      </dgm:t>
    </dgm:pt>
    <dgm:pt modelId="{658D57A4-924E-43D5-AA7A-BD0B518180D8}" type="sibTrans" cxnId="{2D904542-1332-4B9F-A0AE-02A923619F82}">
      <dgm:prSet/>
      <dgm:spPr/>
      <dgm:t>
        <a:bodyPr/>
        <a:lstStyle/>
        <a:p>
          <a:endParaRPr lang="en-US"/>
        </a:p>
      </dgm:t>
    </dgm:pt>
    <dgm:pt modelId="{CE398D93-2A37-4C54-A266-E3E9B519F515}">
      <dgm:prSet/>
      <dgm:spPr/>
      <dgm:t>
        <a:bodyPr/>
        <a:lstStyle/>
        <a:p>
          <a:r>
            <a:rPr lang="en-US" b="1" i="0" dirty="0"/>
            <a:t>Duplicates:</a:t>
          </a:r>
          <a:endParaRPr lang="en-US" dirty="0"/>
        </a:p>
      </dgm:t>
    </dgm:pt>
    <dgm:pt modelId="{ADBBCD1C-9B0D-4418-8EDD-A87583DC50AD}" type="parTrans" cxnId="{26710656-1CBD-4291-9756-A5874CDF6DE6}">
      <dgm:prSet/>
      <dgm:spPr/>
      <dgm:t>
        <a:bodyPr/>
        <a:lstStyle/>
        <a:p>
          <a:endParaRPr lang="en-US"/>
        </a:p>
      </dgm:t>
    </dgm:pt>
    <dgm:pt modelId="{F898ED9F-591B-4841-8702-FC4F7326126C}" type="sibTrans" cxnId="{26710656-1CBD-4291-9756-A5874CDF6DE6}">
      <dgm:prSet/>
      <dgm:spPr/>
      <dgm:t>
        <a:bodyPr/>
        <a:lstStyle/>
        <a:p>
          <a:endParaRPr lang="en-US"/>
        </a:p>
      </dgm:t>
    </dgm:pt>
    <dgm:pt modelId="{06968251-6C82-4B42-B324-4F919FFC4527}">
      <dgm:prSet/>
      <dgm:spPr/>
      <dgm:t>
        <a:bodyPr/>
        <a:lstStyle/>
        <a:p>
          <a:r>
            <a:rPr lang="en-US" b="0" i="0" dirty="0"/>
            <a:t>No duplicates were found in the dataset. </a:t>
          </a:r>
          <a:endParaRPr lang="en-US" dirty="0"/>
        </a:p>
      </dgm:t>
    </dgm:pt>
    <dgm:pt modelId="{5E7DC6C2-EF14-433E-B5AD-3D5225E823B1}" type="parTrans" cxnId="{FAB21AC4-7002-4E7D-9016-BD196E65B539}">
      <dgm:prSet/>
      <dgm:spPr/>
      <dgm:t>
        <a:bodyPr/>
        <a:lstStyle/>
        <a:p>
          <a:endParaRPr lang="en-US"/>
        </a:p>
      </dgm:t>
    </dgm:pt>
    <dgm:pt modelId="{3A0DDA66-6EA6-4A47-9FE9-AEDEA503EABF}" type="sibTrans" cxnId="{FAB21AC4-7002-4E7D-9016-BD196E65B539}">
      <dgm:prSet/>
      <dgm:spPr/>
      <dgm:t>
        <a:bodyPr/>
        <a:lstStyle/>
        <a:p>
          <a:endParaRPr lang="en-US"/>
        </a:p>
      </dgm:t>
    </dgm:pt>
    <dgm:pt modelId="{339E778F-6109-6141-8F90-18A06E85C365}" type="pres">
      <dgm:prSet presAssocID="{36F6312A-22ED-4163-BB1A-463154505582}" presName="vert0" presStyleCnt="0">
        <dgm:presLayoutVars>
          <dgm:dir/>
          <dgm:animOne val="branch"/>
          <dgm:animLvl val="lvl"/>
        </dgm:presLayoutVars>
      </dgm:prSet>
      <dgm:spPr/>
    </dgm:pt>
    <dgm:pt modelId="{D414AB62-D510-E041-82C6-14081C138411}" type="pres">
      <dgm:prSet presAssocID="{663E5F53-6B4D-47AF-B54A-79113CC8D77A}" presName="thickLine" presStyleLbl="alignNode1" presStyleIdx="0" presStyleCnt="5"/>
      <dgm:spPr/>
    </dgm:pt>
    <dgm:pt modelId="{5E3A593C-483E-E645-A5EC-BBF61A9D78DE}" type="pres">
      <dgm:prSet presAssocID="{663E5F53-6B4D-47AF-B54A-79113CC8D77A}" presName="horz1" presStyleCnt="0"/>
      <dgm:spPr/>
    </dgm:pt>
    <dgm:pt modelId="{4E8A3239-AF91-B04F-B626-058C0AC2FFA8}" type="pres">
      <dgm:prSet presAssocID="{663E5F53-6B4D-47AF-B54A-79113CC8D77A}" presName="tx1" presStyleLbl="revTx" presStyleIdx="0" presStyleCnt="10"/>
      <dgm:spPr/>
    </dgm:pt>
    <dgm:pt modelId="{D7C362B2-0BEB-1E4A-A19D-D0EB4E9E6347}" type="pres">
      <dgm:prSet presAssocID="{663E5F53-6B4D-47AF-B54A-79113CC8D77A}" presName="vert1" presStyleCnt="0"/>
      <dgm:spPr/>
    </dgm:pt>
    <dgm:pt modelId="{4141C798-DF8F-7449-8F18-D06F563A54A9}" type="pres">
      <dgm:prSet presAssocID="{41D531C5-4AA5-4B0F-ACF8-C0E816C05503}" presName="vertSpace2a" presStyleCnt="0"/>
      <dgm:spPr/>
    </dgm:pt>
    <dgm:pt modelId="{53A89E88-BC2C-E842-9290-B8A1DD5E36B2}" type="pres">
      <dgm:prSet presAssocID="{41D531C5-4AA5-4B0F-ACF8-C0E816C05503}" presName="horz2" presStyleCnt="0"/>
      <dgm:spPr/>
    </dgm:pt>
    <dgm:pt modelId="{1777E95E-1175-DD4D-8FCB-98AABD572F3C}" type="pres">
      <dgm:prSet presAssocID="{41D531C5-4AA5-4B0F-ACF8-C0E816C05503}" presName="horzSpace2" presStyleCnt="0"/>
      <dgm:spPr/>
    </dgm:pt>
    <dgm:pt modelId="{CB59B899-FBFC-AB49-A4AA-F1CBC6F459B4}" type="pres">
      <dgm:prSet presAssocID="{41D531C5-4AA5-4B0F-ACF8-C0E816C05503}" presName="tx2" presStyleLbl="revTx" presStyleIdx="1" presStyleCnt="10"/>
      <dgm:spPr/>
    </dgm:pt>
    <dgm:pt modelId="{4121EFD0-DF2A-E544-9B09-2F991BC8D39A}" type="pres">
      <dgm:prSet presAssocID="{41D531C5-4AA5-4B0F-ACF8-C0E816C05503}" presName="vert2" presStyleCnt="0"/>
      <dgm:spPr/>
    </dgm:pt>
    <dgm:pt modelId="{3381B57C-0266-A04E-AB0D-FB2F2770B63B}" type="pres">
      <dgm:prSet presAssocID="{41D531C5-4AA5-4B0F-ACF8-C0E816C05503}" presName="thinLine2b" presStyleLbl="callout" presStyleIdx="0" presStyleCnt="5"/>
      <dgm:spPr/>
    </dgm:pt>
    <dgm:pt modelId="{EC438839-D424-2742-9F1D-D4F14429AB65}" type="pres">
      <dgm:prSet presAssocID="{41D531C5-4AA5-4B0F-ACF8-C0E816C05503}" presName="vertSpace2b" presStyleCnt="0"/>
      <dgm:spPr/>
    </dgm:pt>
    <dgm:pt modelId="{5DB0C21B-BFB0-0C4E-ACC3-784CCDF1410F}" type="pres">
      <dgm:prSet presAssocID="{F09A5F6B-F9ED-4E7B-BD50-6FC813B7F0E7}" presName="thickLine" presStyleLbl="alignNode1" presStyleIdx="1" presStyleCnt="5"/>
      <dgm:spPr/>
    </dgm:pt>
    <dgm:pt modelId="{1D7D7211-852F-2B4E-9EA2-E5642D9C36DE}" type="pres">
      <dgm:prSet presAssocID="{F09A5F6B-F9ED-4E7B-BD50-6FC813B7F0E7}" presName="horz1" presStyleCnt="0"/>
      <dgm:spPr/>
    </dgm:pt>
    <dgm:pt modelId="{C5337B96-F72A-0146-8EF3-F42B30FC73E3}" type="pres">
      <dgm:prSet presAssocID="{F09A5F6B-F9ED-4E7B-BD50-6FC813B7F0E7}" presName="tx1" presStyleLbl="revTx" presStyleIdx="2" presStyleCnt="10"/>
      <dgm:spPr/>
    </dgm:pt>
    <dgm:pt modelId="{9CFEB74C-91AF-AE42-B48B-0C055CCC3FB5}" type="pres">
      <dgm:prSet presAssocID="{F09A5F6B-F9ED-4E7B-BD50-6FC813B7F0E7}" presName="vert1" presStyleCnt="0"/>
      <dgm:spPr/>
    </dgm:pt>
    <dgm:pt modelId="{C02C2817-6724-A147-B309-05B20536D1DB}" type="pres">
      <dgm:prSet presAssocID="{7B20621A-71EA-451C-910B-FA3315594B56}" presName="vertSpace2a" presStyleCnt="0"/>
      <dgm:spPr/>
    </dgm:pt>
    <dgm:pt modelId="{287C5629-1015-3343-B24C-491330F1968A}" type="pres">
      <dgm:prSet presAssocID="{7B20621A-71EA-451C-910B-FA3315594B56}" presName="horz2" presStyleCnt="0"/>
      <dgm:spPr/>
    </dgm:pt>
    <dgm:pt modelId="{6F565310-778C-3943-B495-AD7A4A8894AD}" type="pres">
      <dgm:prSet presAssocID="{7B20621A-71EA-451C-910B-FA3315594B56}" presName="horzSpace2" presStyleCnt="0"/>
      <dgm:spPr/>
    </dgm:pt>
    <dgm:pt modelId="{0A4CD36C-A315-A541-B763-DCFFC0CCE5F2}" type="pres">
      <dgm:prSet presAssocID="{7B20621A-71EA-451C-910B-FA3315594B56}" presName="tx2" presStyleLbl="revTx" presStyleIdx="3" presStyleCnt="10"/>
      <dgm:spPr/>
    </dgm:pt>
    <dgm:pt modelId="{8AAA185A-3D33-5A4F-9617-E43EA28A8E6C}" type="pres">
      <dgm:prSet presAssocID="{7B20621A-71EA-451C-910B-FA3315594B56}" presName="vert2" presStyleCnt="0"/>
      <dgm:spPr/>
    </dgm:pt>
    <dgm:pt modelId="{05E37C1B-65D8-0842-8B83-C61632297C64}" type="pres">
      <dgm:prSet presAssocID="{7B20621A-71EA-451C-910B-FA3315594B56}" presName="thinLine2b" presStyleLbl="callout" presStyleIdx="1" presStyleCnt="5"/>
      <dgm:spPr/>
    </dgm:pt>
    <dgm:pt modelId="{2AC02D1C-633F-C444-9D51-39D3EA3E17C0}" type="pres">
      <dgm:prSet presAssocID="{7B20621A-71EA-451C-910B-FA3315594B56}" presName="vertSpace2b" presStyleCnt="0"/>
      <dgm:spPr/>
    </dgm:pt>
    <dgm:pt modelId="{7F4238DE-00BF-F844-B727-18BB208E9E51}" type="pres">
      <dgm:prSet presAssocID="{E961B0EB-1A18-43EF-9756-966FA2BE3082}" presName="thickLine" presStyleLbl="alignNode1" presStyleIdx="2" presStyleCnt="5"/>
      <dgm:spPr/>
    </dgm:pt>
    <dgm:pt modelId="{9BA7A2CD-3351-9D40-B605-A7C95E10EC64}" type="pres">
      <dgm:prSet presAssocID="{E961B0EB-1A18-43EF-9756-966FA2BE3082}" presName="horz1" presStyleCnt="0"/>
      <dgm:spPr/>
    </dgm:pt>
    <dgm:pt modelId="{76B3EE6A-4082-FB48-91C7-6D0B0B8D1DC5}" type="pres">
      <dgm:prSet presAssocID="{E961B0EB-1A18-43EF-9756-966FA2BE3082}" presName="tx1" presStyleLbl="revTx" presStyleIdx="4" presStyleCnt="10"/>
      <dgm:spPr/>
    </dgm:pt>
    <dgm:pt modelId="{803658A7-D757-614B-9134-710367A60303}" type="pres">
      <dgm:prSet presAssocID="{E961B0EB-1A18-43EF-9756-966FA2BE3082}" presName="vert1" presStyleCnt="0"/>
      <dgm:spPr/>
    </dgm:pt>
    <dgm:pt modelId="{CC589970-4312-B84F-9287-915CD5D5E6B6}" type="pres">
      <dgm:prSet presAssocID="{33D21745-DDBD-43B6-96B3-6E7391803136}" presName="vertSpace2a" presStyleCnt="0"/>
      <dgm:spPr/>
    </dgm:pt>
    <dgm:pt modelId="{55922EFE-C4FD-0041-AD81-F439EDEF7A27}" type="pres">
      <dgm:prSet presAssocID="{33D21745-DDBD-43B6-96B3-6E7391803136}" presName="horz2" presStyleCnt="0"/>
      <dgm:spPr/>
    </dgm:pt>
    <dgm:pt modelId="{FC4B5DCB-D10C-3941-A9B1-6B9D923E3F30}" type="pres">
      <dgm:prSet presAssocID="{33D21745-DDBD-43B6-96B3-6E7391803136}" presName="horzSpace2" presStyleCnt="0"/>
      <dgm:spPr/>
    </dgm:pt>
    <dgm:pt modelId="{ED5B08CC-156D-4348-8B69-E955C584F8B1}" type="pres">
      <dgm:prSet presAssocID="{33D21745-DDBD-43B6-96B3-6E7391803136}" presName="tx2" presStyleLbl="revTx" presStyleIdx="5" presStyleCnt="10"/>
      <dgm:spPr/>
    </dgm:pt>
    <dgm:pt modelId="{F964335F-D7D1-664A-9417-5927898A604F}" type="pres">
      <dgm:prSet presAssocID="{33D21745-DDBD-43B6-96B3-6E7391803136}" presName="vert2" presStyleCnt="0"/>
      <dgm:spPr/>
    </dgm:pt>
    <dgm:pt modelId="{104AEBB5-10C5-0841-ACEA-6B4067B7F4E0}" type="pres">
      <dgm:prSet presAssocID="{33D21745-DDBD-43B6-96B3-6E7391803136}" presName="thinLine2b" presStyleLbl="callout" presStyleIdx="2" presStyleCnt="5"/>
      <dgm:spPr/>
    </dgm:pt>
    <dgm:pt modelId="{FBC08D57-310C-0842-B8C8-02C94DE386B4}" type="pres">
      <dgm:prSet presAssocID="{33D21745-DDBD-43B6-96B3-6E7391803136}" presName="vertSpace2b" presStyleCnt="0"/>
      <dgm:spPr/>
    </dgm:pt>
    <dgm:pt modelId="{EC7BC374-B262-4946-8FA3-F72876752AD6}" type="pres">
      <dgm:prSet presAssocID="{68022350-E671-4BB6-8D08-C3529B050599}" presName="thickLine" presStyleLbl="alignNode1" presStyleIdx="3" presStyleCnt="5"/>
      <dgm:spPr/>
    </dgm:pt>
    <dgm:pt modelId="{81E09199-FADF-1F49-959E-B7C1B1D319CA}" type="pres">
      <dgm:prSet presAssocID="{68022350-E671-4BB6-8D08-C3529B050599}" presName="horz1" presStyleCnt="0"/>
      <dgm:spPr/>
    </dgm:pt>
    <dgm:pt modelId="{FADB3914-7546-9147-9434-3976EB9CD0E7}" type="pres">
      <dgm:prSet presAssocID="{68022350-E671-4BB6-8D08-C3529B050599}" presName="tx1" presStyleLbl="revTx" presStyleIdx="6" presStyleCnt="10"/>
      <dgm:spPr/>
    </dgm:pt>
    <dgm:pt modelId="{CAC2EEBF-18A3-6A4D-BD05-040E8863C6B5}" type="pres">
      <dgm:prSet presAssocID="{68022350-E671-4BB6-8D08-C3529B050599}" presName="vert1" presStyleCnt="0"/>
      <dgm:spPr/>
    </dgm:pt>
    <dgm:pt modelId="{A3FD3B8D-717A-CE45-BAE6-BD4C6F97EFD9}" type="pres">
      <dgm:prSet presAssocID="{ACA352A9-7F49-4D3F-935F-10C86797E824}" presName="vertSpace2a" presStyleCnt="0"/>
      <dgm:spPr/>
    </dgm:pt>
    <dgm:pt modelId="{5BFEBCEF-5F6F-A144-B79F-C30C3AC80E3F}" type="pres">
      <dgm:prSet presAssocID="{ACA352A9-7F49-4D3F-935F-10C86797E824}" presName="horz2" presStyleCnt="0"/>
      <dgm:spPr/>
    </dgm:pt>
    <dgm:pt modelId="{1BC3CCA3-D953-3F4F-A5B7-37EF43CE12DA}" type="pres">
      <dgm:prSet presAssocID="{ACA352A9-7F49-4D3F-935F-10C86797E824}" presName="horzSpace2" presStyleCnt="0"/>
      <dgm:spPr/>
    </dgm:pt>
    <dgm:pt modelId="{B0451281-F213-4146-A8F3-9EEDD6D2F647}" type="pres">
      <dgm:prSet presAssocID="{ACA352A9-7F49-4D3F-935F-10C86797E824}" presName="tx2" presStyleLbl="revTx" presStyleIdx="7" presStyleCnt="10"/>
      <dgm:spPr/>
    </dgm:pt>
    <dgm:pt modelId="{8C6A0A70-FB5B-224E-9131-0936F59ED779}" type="pres">
      <dgm:prSet presAssocID="{ACA352A9-7F49-4D3F-935F-10C86797E824}" presName="vert2" presStyleCnt="0"/>
      <dgm:spPr/>
    </dgm:pt>
    <dgm:pt modelId="{9D114022-0A82-4A40-AF9A-3930BEEC02D0}" type="pres">
      <dgm:prSet presAssocID="{ACA352A9-7F49-4D3F-935F-10C86797E824}" presName="thinLine2b" presStyleLbl="callout" presStyleIdx="3" presStyleCnt="5"/>
      <dgm:spPr/>
    </dgm:pt>
    <dgm:pt modelId="{85FE0CA2-A8F2-8E47-B0B7-FE27FBAA4D8C}" type="pres">
      <dgm:prSet presAssocID="{ACA352A9-7F49-4D3F-935F-10C86797E824}" presName="vertSpace2b" presStyleCnt="0"/>
      <dgm:spPr/>
    </dgm:pt>
    <dgm:pt modelId="{FAA4AE74-9163-3F4F-BBB3-F5653D6DF5AD}" type="pres">
      <dgm:prSet presAssocID="{CE398D93-2A37-4C54-A266-E3E9B519F515}" presName="thickLine" presStyleLbl="alignNode1" presStyleIdx="4" presStyleCnt="5"/>
      <dgm:spPr/>
    </dgm:pt>
    <dgm:pt modelId="{135B9DD8-CCF9-9746-B75E-B18A77D24A28}" type="pres">
      <dgm:prSet presAssocID="{CE398D93-2A37-4C54-A266-E3E9B519F515}" presName="horz1" presStyleCnt="0"/>
      <dgm:spPr/>
    </dgm:pt>
    <dgm:pt modelId="{50ADCAFD-8204-B143-97B4-E0C722401BFC}" type="pres">
      <dgm:prSet presAssocID="{CE398D93-2A37-4C54-A266-E3E9B519F515}" presName="tx1" presStyleLbl="revTx" presStyleIdx="8" presStyleCnt="10"/>
      <dgm:spPr/>
    </dgm:pt>
    <dgm:pt modelId="{0F2247F4-89DB-0D4E-813B-97FDC3149903}" type="pres">
      <dgm:prSet presAssocID="{CE398D93-2A37-4C54-A266-E3E9B519F515}" presName="vert1" presStyleCnt="0"/>
      <dgm:spPr/>
    </dgm:pt>
    <dgm:pt modelId="{8AC201B3-C2FB-C74A-B18F-F97D9016E1EB}" type="pres">
      <dgm:prSet presAssocID="{06968251-6C82-4B42-B324-4F919FFC4527}" presName="vertSpace2a" presStyleCnt="0"/>
      <dgm:spPr/>
    </dgm:pt>
    <dgm:pt modelId="{2DF8C28D-D95D-B046-B4F9-12126BA7A16C}" type="pres">
      <dgm:prSet presAssocID="{06968251-6C82-4B42-B324-4F919FFC4527}" presName="horz2" presStyleCnt="0"/>
      <dgm:spPr/>
    </dgm:pt>
    <dgm:pt modelId="{F94B703A-E1A2-744E-A24D-703CCA59F070}" type="pres">
      <dgm:prSet presAssocID="{06968251-6C82-4B42-B324-4F919FFC4527}" presName="horzSpace2" presStyleCnt="0"/>
      <dgm:spPr/>
    </dgm:pt>
    <dgm:pt modelId="{CC6295A4-6A06-6349-BCBC-3B90DE7B0307}" type="pres">
      <dgm:prSet presAssocID="{06968251-6C82-4B42-B324-4F919FFC4527}" presName="tx2" presStyleLbl="revTx" presStyleIdx="9" presStyleCnt="10"/>
      <dgm:spPr/>
    </dgm:pt>
    <dgm:pt modelId="{659481BA-04FA-B649-9534-FED1E818D08F}" type="pres">
      <dgm:prSet presAssocID="{06968251-6C82-4B42-B324-4F919FFC4527}" presName="vert2" presStyleCnt="0"/>
      <dgm:spPr/>
    </dgm:pt>
    <dgm:pt modelId="{CCB3BCCC-1151-D64F-BF07-EB6D34B3EA98}" type="pres">
      <dgm:prSet presAssocID="{06968251-6C82-4B42-B324-4F919FFC4527}" presName="thinLine2b" presStyleLbl="callout" presStyleIdx="4" presStyleCnt="5"/>
      <dgm:spPr/>
    </dgm:pt>
    <dgm:pt modelId="{598C260F-85AB-6043-941A-FBA205B63404}" type="pres">
      <dgm:prSet presAssocID="{06968251-6C82-4B42-B324-4F919FFC4527}" presName="vertSpace2b" presStyleCnt="0"/>
      <dgm:spPr/>
    </dgm:pt>
  </dgm:ptLst>
  <dgm:cxnLst>
    <dgm:cxn modelId="{D9679C19-05F7-4E7F-AEB3-6BE1490B6F7F}" srcId="{36F6312A-22ED-4163-BB1A-463154505582}" destId="{E961B0EB-1A18-43EF-9756-966FA2BE3082}" srcOrd="2" destOrd="0" parTransId="{43EC0CB3-8FEC-48D4-B178-E8793D97B66F}" sibTransId="{45AB2103-349B-4EA4-BBEB-88818FA567B8}"/>
    <dgm:cxn modelId="{BBC82A3A-665E-4C1B-9438-BA90A2BFEBFC}" srcId="{F09A5F6B-F9ED-4E7B-BD50-6FC813B7F0E7}" destId="{7B20621A-71EA-451C-910B-FA3315594B56}" srcOrd="0" destOrd="0" parTransId="{E2E32F15-B4F1-42D2-8679-627B7B5E4921}" sibTransId="{04542914-FDD9-450B-BF3D-040A68DDA357}"/>
    <dgm:cxn modelId="{2D904542-1332-4B9F-A0AE-02A923619F82}" srcId="{68022350-E671-4BB6-8D08-C3529B050599}" destId="{ACA352A9-7F49-4D3F-935F-10C86797E824}" srcOrd="0" destOrd="0" parTransId="{62D8EFA7-E3B1-4761-AEA6-0DC0A376A288}" sibTransId="{658D57A4-924E-43D5-AA7A-BD0B518180D8}"/>
    <dgm:cxn modelId="{EB0E6142-4447-194E-9D90-D249DDA9DB6C}" type="presOf" srcId="{33D21745-DDBD-43B6-96B3-6E7391803136}" destId="{ED5B08CC-156D-4348-8B69-E955C584F8B1}" srcOrd="0" destOrd="0" presId="urn:microsoft.com/office/officeart/2008/layout/LinedList"/>
    <dgm:cxn modelId="{1BADF145-3A71-D049-B2FD-02D7292BDDFA}" type="presOf" srcId="{41D531C5-4AA5-4B0F-ACF8-C0E816C05503}" destId="{CB59B899-FBFC-AB49-A4AA-F1CBC6F459B4}" srcOrd="0" destOrd="0" presId="urn:microsoft.com/office/officeart/2008/layout/LinedList"/>
    <dgm:cxn modelId="{50219D52-42A2-4C84-919B-DFB49B78983A}" srcId="{36F6312A-22ED-4163-BB1A-463154505582}" destId="{F09A5F6B-F9ED-4E7B-BD50-6FC813B7F0E7}" srcOrd="1" destOrd="0" parTransId="{9F229AB3-BE83-4C6E-9FA7-4D4B4C52B16C}" sibTransId="{71C060CE-288A-482E-BC34-C786C13F3CE2}"/>
    <dgm:cxn modelId="{26710656-1CBD-4291-9756-A5874CDF6DE6}" srcId="{36F6312A-22ED-4163-BB1A-463154505582}" destId="{CE398D93-2A37-4C54-A266-E3E9B519F515}" srcOrd="4" destOrd="0" parTransId="{ADBBCD1C-9B0D-4418-8EDD-A87583DC50AD}" sibTransId="{F898ED9F-591B-4841-8702-FC4F7326126C}"/>
    <dgm:cxn modelId="{90568F85-107D-E743-9352-4EB3F3040860}" type="presOf" srcId="{F09A5F6B-F9ED-4E7B-BD50-6FC813B7F0E7}" destId="{C5337B96-F72A-0146-8EF3-F42B30FC73E3}" srcOrd="0" destOrd="0" presId="urn:microsoft.com/office/officeart/2008/layout/LinedList"/>
    <dgm:cxn modelId="{C8576491-6C42-4E23-AA50-56212CC80C19}" srcId="{36F6312A-22ED-4163-BB1A-463154505582}" destId="{68022350-E671-4BB6-8D08-C3529B050599}" srcOrd="3" destOrd="0" parTransId="{CF14E72B-0E89-4C5F-9482-1895966FFA0D}" sibTransId="{32DB16B6-BC24-4254-87BC-036535CF0F9E}"/>
    <dgm:cxn modelId="{1DBDCA9D-7E5B-E84E-98D3-E42287BBB312}" type="presOf" srcId="{CE398D93-2A37-4C54-A266-E3E9B519F515}" destId="{50ADCAFD-8204-B143-97B4-E0C722401BFC}" srcOrd="0" destOrd="0" presId="urn:microsoft.com/office/officeart/2008/layout/LinedList"/>
    <dgm:cxn modelId="{DBA4DD9E-799A-47C4-94DD-E31D552C2843}" srcId="{663E5F53-6B4D-47AF-B54A-79113CC8D77A}" destId="{41D531C5-4AA5-4B0F-ACF8-C0E816C05503}" srcOrd="0" destOrd="0" parTransId="{5DB49772-132F-4182-8DF7-B8025632E768}" sibTransId="{A1DC9708-8D9A-4A9C-AA9A-36737DCE2CA6}"/>
    <dgm:cxn modelId="{9ACE80A8-841E-F242-A33E-24C3833E89E3}" type="presOf" srcId="{68022350-E671-4BB6-8D08-C3529B050599}" destId="{FADB3914-7546-9147-9434-3976EB9CD0E7}" srcOrd="0" destOrd="0" presId="urn:microsoft.com/office/officeart/2008/layout/LinedList"/>
    <dgm:cxn modelId="{3AE854B3-EB21-914D-BABF-AC047C396923}" type="presOf" srcId="{7B20621A-71EA-451C-910B-FA3315594B56}" destId="{0A4CD36C-A315-A541-B763-DCFFC0CCE5F2}" srcOrd="0" destOrd="0" presId="urn:microsoft.com/office/officeart/2008/layout/LinedList"/>
    <dgm:cxn modelId="{FAB21AC4-7002-4E7D-9016-BD196E65B539}" srcId="{CE398D93-2A37-4C54-A266-E3E9B519F515}" destId="{06968251-6C82-4B42-B324-4F919FFC4527}" srcOrd="0" destOrd="0" parTransId="{5E7DC6C2-EF14-433E-B5AD-3D5225E823B1}" sibTransId="{3A0DDA66-6EA6-4A47-9FE9-AEDEA503EABF}"/>
    <dgm:cxn modelId="{7A4D86DA-6254-4FBF-981D-23C35893417B}" srcId="{36F6312A-22ED-4163-BB1A-463154505582}" destId="{663E5F53-6B4D-47AF-B54A-79113CC8D77A}" srcOrd="0" destOrd="0" parTransId="{D679156E-C9A8-477A-8568-13DD3A87216C}" sibTransId="{2C8D3EB9-C889-4B7B-B5B7-372003AC02F9}"/>
    <dgm:cxn modelId="{9130F5E1-58CD-3641-8625-36C7FBBB45E6}" type="presOf" srcId="{36F6312A-22ED-4163-BB1A-463154505582}" destId="{339E778F-6109-6141-8F90-18A06E85C365}" srcOrd="0" destOrd="0" presId="urn:microsoft.com/office/officeart/2008/layout/LinedList"/>
    <dgm:cxn modelId="{95EEC4E8-E045-7047-A3F9-C29898BFA99A}" type="presOf" srcId="{ACA352A9-7F49-4D3F-935F-10C86797E824}" destId="{B0451281-F213-4146-A8F3-9EEDD6D2F647}" srcOrd="0" destOrd="0" presId="urn:microsoft.com/office/officeart/2008/layout/LinedList"/>
    <dgm:cxn modelId="{C14A6AEF-A157-4761-A4AF-DBCB8A05CE10}" srcId="{E961B0EB-1A18-43EF-9756-966FA2BE3082}" destId="{33D21745-DDBD-43B6-96B3-6E7391803136}" srcOrd="0" destOrd="0" parTransId="{F8C2F024-150B-4166-B127-D7B8F4C56C4B}" sibTransId="{C521A79A-DC55-4DED-A627-7BDCF7BE9094}"/>
    <dgm:cxn modelId="{188C75F4-2ECE-F947-9AF8-5A20C963744B}" type="presOf" srcId="{06968251-6C82-4B42-B324-4F919FFC4527}" destId="{CC6295A4-6A06-6349-BCBC-3B90DE7B0307}" srcOrd="0" destOrd="0" presId="urn:microsoft.com/office/officeart/2008/layout/LinedList"/>
    <dgm:cxn modelId="{BCD752F5-F858-8C42-9310-73A3FD14D7F1}" type="presOf" srcId="{663E5F53-6B4D-47AF-B54A-79113CC8D77A}" destId="{4E8A3239-AF91-B04F-B626-058C0AC2FFA8}" srcOrd="0" destOrd="0" presId="urn:microsoft.com/office/officeart/2008/layout/LinedList"/>
    <dgm:cxn modelId="{DD36ABF7-7896-094D-9EB6-F1CE0EF54823}" type="presOf" srcId="{E961B0EB-1A18-43EF-9756-966FA2BE3082}" destId="{76B3EE6A-4082-FB48-91C7-6D0B0B8D1DC5}" srcOrd="0" destOrd="0" presId="urn:microsoft.com/office/officeart/2008/layout/LinedList"/>
    <dgm:cxn modelId="{4D310946-6A79-1044-A3EB-403D9E50DB21}" type="presParOf" srcId="{339E778F-6109-6141-8F90-18A06E85C365}" destId="{D414AB62-D510-E041-82C6-14081C138411}" srcOrd="0" destOrd="0" presId="urn:microsoft.com/office/officeart/2008/layout/LinedList"/>
    <dgm:cxn modelId="{37CF0E92-5E1E-6943-805B-AEAF38E0DEB6}" type="presParOf" srcId="{339E778F-6109-6141-8F90-18A06E85C365}" destId="{5E3A593C-483E-E645-A5EC-BBF61A9D78DE}" srcOrd="1" destOrd="0" presId="urn:microsoft.com/office/officeart/2008/layout/LinedList"/>
    <dgm:cxn modelId="{CF143FB5-8AE4-7F4B-95C8-F1A600FC163D}" type="presParOf" srcId="{5E3A593C-483E-E645-A5EC-BBF61A9D78DE}" destId="{4E8A3239-AF91-B04F-B626-058C0AC2FFA8}" srcOrd="0" destOrd="0" presId="urn:microsoft.com/office/officeart/2008/layout/LinedList"/>
    <dgm:cxn modelId="{BD09BB59-F0E0-E040-868D-46D95246E245}" type="presParOf" srcId="{5E3A593C-483E-E645-A5EC-BBF61A9D78DE}" destId="{D7C362B2-0BEB-1E4A-A19D-D0EB4E9E6347}" srcOrd="1" destOrd="0" presId="urn:microsoft.com/office/officeart/2008/layout/LinedList"/>
    <dgm:cxn modelId="{9FAB3677-6C03-C247-B4FB-B2B66565BD58}" type="presParOf" srcId="{D7C362B2-0BEB-1E4A-A19D-D0EB4E9E6347}" destId="{4141C798-DF8F-7449-8F18-D06F563A54A9}" srcOrd="0" destOrd="0" presId="urn:microsoft.com/office/officeart/2008/layout/LinedList"/>
    <dgm:cxn modelId="{86D4D0E3-B6FF-C340-85E1-DA95B3AFD94C}" type="presParOf" srcId="{D7C362B2-0BEB-1E4A-A19D-D0EB4E9E6347}" destId="{53A89E88-BC2C-E842-9290-B8A1DD5E36B2}" srcOrd="1" destOrd="0" presId="urn:microsoft.com/office/officeart/2008/layout/LinedList"/>
    <dgm:cxn modelId="{E58702EC-5AB4-2E45-B1A2-E2AF9EC66BAC}" type="presParOf" srcId="{53A89E88-BC2C-E842-9290-B8A1DD5E36B2}" destId="{1777E95E-1175-DD4D-8FCB-98AABD572F3C}" srcOrd="0" destOrd="0" presId="urn:microsoft.com/office/officeart/2008/layout/LinedList"/>
    <dgm:cxn modelId="{205167A4-90AB-B34F-8028-AAA22EDAB62A}" type="presParOf" srcId="{53A89E88-BC2C-E842-9290-B8A1DD5E36B2}" destId="{CB59B899-FBFC-AB49-A4AA-F1CBC6F459B4}" srcOrd="1" destOrd="0" presId="urn:microsoft.com/office/officeart/2008/layout/LinedList"/>
    <dgm:cxn modelId="{5DB00D51-F899-E74B-8F88-C6C05845BAF2}" type="presParOf" srcId="{53A89E88-BC2C-E842-9290-B8A1DD5E36B2}" destId="{4121EFD0-DF2A-E544-9B09-2F991BC8D39A}" srcOrd="2" destOrd="0" presId="urn:microsoft.com/office/officeart/2008/layout/LinedList"/>
    <dgm:cxn modelId="{7D2C31B1-39B2-1C4C-8D6F-6AAB10818A73}" type="presParOf" srcId="{D7C362B2-0BEB-1E4A-A19D-D0EB4E9E6347}" destId="{3381B57C-0266-A04E-AB0D-FB2F2770B63B}" srcOrd="2" destOrd="0" presId="urn:microsoft.com/office/officeart/2008/layout/LinedList"/>
    <dgm:cxn modelId="{560DB70A-D6C6-3C41-AD5F-E48119F2AB8B}" type="presParOf" srcId="{D7C362B2-0BEB-1E4A-A19D-D0EB4E9E6347}" destId="{EC438839-D424-2742-9F1D-D4F14429AB65}" srcOrd="3" destOrd="0" presId="urn:microsoft.com/office/officeart/2008/layout/LinedList"/>
    <dgm:cxn modelId="{ABE2EA6F-673A-FC4F-B857-FF5FCFDD9BDD}" type="presParOf" srcId="{339E778F-6109-6141-8F90-18A06E85C365}" destId="{5DB0C21B-BFB0-0C4E-ACC3-784CCDF1410F}" srcOrd="2" destOrd="0" presId="urn:microsoft.com/office/officeart/2008/layout/LinedList"/>
    <dgm:cxn modelId="{BBD9E8AA-1678-2B48-9682-917808654073}" type="presParOf" srcId="{339E778F-6109-6141-8F90-18A06E85C365}" destId="{1D7D7211-852F-2B4E-9EA2-E5642D9C36DE}" srcOrd="3" destOrd="0" presId="urn:microsoft.com/office/officeart/2008/layout/LinedList"/>
    <dgm:cxn modelId="{3841BB8B-3C4A-4149-A3CF-4CC738DE1082}" type="presParOf" srcId="{1D7D7211-852F-2B4E-9EA2-E5642D9C36DE}" destId="{C5337B96-F72A-0146-8EF3-F42B30FC73E3}" srcOrd="0" destOrd="0" presId="urn:microsoft.com/office/officeart/2008/layout/LinedList"/>
    <dgm:cxn modelId="{6D41EF5F-413A-2646-A1D3-45AE496C58CD}" type="presParOf" srcId="{1D7D7211-852F-2B4E-9EA2-E5642D9C36DE}" destId="{9CFEB74C-91AF-AE42-B48B-0C055CCC3FB5}" srcOrd="1" destOrd="0" presId="urn:microsoft.com/office/officeart/2008/layout/LinedList"/>
    <dgm:cxn modelId="{2E29D3C7-AC5A-1D46-A30E-3BBFBAC8F5B9}" type="presParOf" srcId="{9CFEB74C-91AF-AE42-B48B-0C055CCC3FB5}" destId="{C02C2817-6724-A147-B309-05B20536D1DB}" srcOrd="0" destOrd="0" presId="urn:microsoft.com/office/officeart/2008/layout/LinedList"/>
    <dgm:cxn modelId="{242EBE29-2E1C-EC45-A583-D617B276453B}" type="presParOf" srcId="{9CFEB74C-91AF-AE42-B48B-0C055CCC3FB5}" destId="{287C5629-1015-3343-B24C-491330F1968A}" srcOrd="1" destOrd="0" presId="urn:microsoft.com/office/officeart/2008/layout/LinedList"/>
    <dgm:cxn modelId="{9571E354-602A-664E-9CD7-C80E6CA34C25}" type="presParOf" srcId="{287C5629-1015-3343-B24C-491330F1968A}" destId="{6F565310-778C-3943-B495-AD7A4A8894AD}" srcOrd="0" destOrd="0" presId="urn:microsoft.com/office/officeart/2008/layout/LinedList"/>
    <dgm:cxn modelId="{CD78F209-D347-584A-A81D-3FECB3508B0B}" type="presParOf" srcId="{287C5629-1015-3343-B24C-491330F1968A}" destId="{0A4CD36C-A315-A541-B763-DCFFC0CCE5F2}" srcOrd="1" destOrd="0" presId="urn:microsoft.com/office/officeart/2008/layout/LinedList"/>
    <dgm:cxn modelId="{AAB6D94E-5369-144D-9A26-AEC886C8DD0A}" type="presParOf" srcId="{287C5629-1015-3343-B24C-491330F1968A}" destId="{8AAA185A-3D33-5A4F-9617-E43EA28A8E6C}" srcOrd="2" destOrd="0" presId="urn:microsoft.com/office/officeart/2008/layout/LinedList"/>
    <dgm:cxn modelId="{AF904877-9169-1646-84BB-A5F6206694C8}" type="presParOf" srcId="{9CFEB74C-91AF-AE42-B48B-0C055CCC3FB5}" destId="{05E37C1B-65D8-0842-8B83-C61632297C64}" srcOrd="2" destOrd="0" presId="urn:microsoft.com/office/officeart/2008/layout/LinedList"/>
    <dgm:cxn modelId="{A75524D8-BABF-B64D-9C38-1EFB20C7C9DB}" type="presParOf" srcId="{9CFEB74C-91AF-AE42-B48B-0C055CCC3FB5}" destId="{2AC02D1C-633F-C444-9D51-39D3EA3E17C0}" srcOrd="3" destOrd="0" presId="urn:microsoft.com/office/officeart/2008/layout/LinedList"/>
    <dgm:cxn modelId="{5BB25352-A47A-994E-8D55-59D8B0253957}" type="presParOf" srcId="{339E778F-6109-6141-8F90-18A06E85C365}" destId="{7F4238DE-00BF-F844-B727-18BB208E9E51}" srcOrd="4" destOrd="0" presId="urn:microsoft.com/office/officeart/2008/layout/LinedList"/>
    <dgm:cxn modelId="{1E4891C5-19E6-034E-BAB1-A40D955AFA43}" type="presParOf" srcId="{339E778F-6109-6141-8F90-18A06E85C365}" destId="{9BA7A2CD-3351-9D40-B605-A7C95E10EC64}" srcOrd="5" destOrd="0" presId="urn:microsoft.com/office/officeart/2008/layout/LinedList"/>
    <dgm:cxn modelId="{1550997C-8AC9-774D-B407-4E1C56C5FA60}" type="presParOf" srcId="{9BA7A2CD-3351-9D40-B605-A7C95E10EC64}" destId="{76B3EE6A-4082-FB48-91C7-6D0B0B8D1DC5}" srcOrd="0" destOrd="0" presId="urn:microsoft.com/office/officeart/2008/layout/LinedList"/>
    <dgm:cxn modelId="{D3054693-7F90-2B49-95E4-28470F233940}" type="presParOf" srcId="{9BA7A2CD-3351-9D40-B605-A7C95E10EC64}" destId="{803658A7-D757-614B-9134-710367A60303}" srcOrd="1" destOrd="0" presId="urn:microsoft.com/office/officeart/2008/layout/LinedList"/>
    <dgm:cxn modelId="{5E247DE1-6997-A746-8223-CA3CC39385FA}" type="presParOf" srcId="{803658A7-D757-614B-9134-710367A60303}" destId="{CC589970-4312-B84F-9287-915CD5D5E6B6}" srcOrd="0" destOrd="0" presId="urn:microsoft.com/office/officeart/2008/layout/LinedList"/>
    <dgm:cxn modelId="{E0191B27-3552-E340-A317-247ADAB847A5}" type="presParOf" srcId="{803658A7-D757-614B-9134-710367A60303}" destId="{55922EFE-C4FD-0041-AD81-F439EDEF7A27}" srcOrd="1" destOrd="0" presId="urn:microsoft.com/office/officeart/2008/layout/LinedList"/>
    <dgm:cxn modelId="{1CF84887-4EA7-B344-B1BA-1FD0F1F60EBA}" type="presParOf" srcId="{55922EFE-C4FD-0041-AD81-F439EDEF7A27}" destId="{FC4B5DCB-D10C-3941-A9B1-6B9D923E3F30}" srcOrd="0" destOrd="0" presId="urn:microsoft.com/office/officeart/2008/layout/LinedList"/>
    <dgm:cxn modelId="{54DD7C74-44A7-2E43-BB06-E36D0D275EDA}" type="presParOf" srcId="{55922EFE-C4FD-0041-AD81-F439EDEF7A27}" destId="{ED5B08CC-156D-4348-8B69-E955C584F8B1}" srcOrd="1" destOrd="0" presId="urn:microsoft.com/office/officeart/2008/layout/LinedList"/>
    <dgm:cxn modelId="{C6F09B42-7868-DA46-8A15-4558CB89C94D}" type="presParOf" srcId="{55922EFE-C4FD-0041-AD81-F439EDEF7A27}" destId="{F964335F-D7D1-664A-9417-5927898A604F}" srcOrd="2" destOrd="0" presId="urn:microsoft.com/office/officeart/2008/layout/LinedList"/>
    <dgm:cxn modelId="{DC0A6CF9-AB0B-1747-8C3E-D365AAD6CA91}" type="presParOf" srcId="{803658A7-D757-614B-9134-710367A60303}" destId="{104AEBB5-10C5-0841-ACEA-6B4067B7F4E0}" srcOrd="2" destOrd="0" presId="urn:microsoft.com/office/officeart/2008/layout/LinedList"/>
    <dgm:cxn modelId="{A5BB209C-F1B5-8D4C-B17E-51717F6D0B2B}" type="presParOf" srcId="{803658A7-D757-614B-9134-710367A60303}" destId="{FBC08D57-310C-0842-B8C8-02C94DE386B4}" srcOrd="3" destOrd="0" presId="urn:microsoft.com/office/officeart/2008/layout/LinedList"/>
    <dgm:cxn modelId="{9A91C343-CA04-8B4E-B394-6B8F97B2B152}" type="presParOf" srcId="{339E778F-6109-6141-8F90-18A06E85C365}" destId="{EC7BC374-B262-4946-8FA3-F72876752AD6}" srcOrd="6" destOrd="0" presId="urn:microsoft.com/office/officeart/2008/layout/LinedList"/>
    <dgm:cxn modelId="{5E2BA753-C3CE-0349-AF1E-A9E475B0C8B7}" type="presParOf" srcId="{339E778F-6109-6141-8F90-18A06E85C365}" destId="{81E09199-FADF-1F49-959E-B7C1B1D319CA}" srcOrd="7" destOrd="0" presId="urn:microsoft.com/office/officeart/2008/layout/LinedList"/>
    <dgm:cxn modelId="{9F2DE6DE-2BD1-7E44-A17A-6CCFC114D57F}" type="presParOf" srcId="{81E09199-FADF-1F49-959E-B7C1B1D319CA}" destId="{FADB3914-7546-9147-9434-3976EB9CD0E7}" srcOrd="0" destOrd="0" presId="urn:microsoft.com/office/officeart/2008/layout/LinedList"/>
    <dgm:cxn modelId="{8CF7A163-AC99-0F43-A32C-3A5A39465B31}" type="presParOf" srcId="{81E09199-FADF-1F49-959E-B7C1B1D319CA}" destId="{CAC2EEBF-18A3-6A4D-BD05-040E8863C6B5}" srcOrd="1" destOrd="0" presId="urn:microsoft.com/office/officeart/2008/layout/LinedList"/>
    <dgm:cxn modelId="{37865911-87AD-4F47-B30C-7B72E8AECC88}" type="presParOf" srcId="{CAC2EEBF-18A3-6A4D-BD05-040E8863C6B5}" destId="{A3FD3B8D-717A-CE45-BAE6-BD4C6F97EFD9}" srcOrd="0" destOrd="0" presId="urn:microsoft.com/office/officeart/2008/layout/LinedList"/>
    <dgm:cxn modelId="{190A1601-8127-304A-9C11-10C7DB89F626}" type="presParOf" srcId="{CAC2EEBF-18A3-6A4D-BD05-040E8863C6B5}" destId="{5BFEBCEF-5F6F-A144-B79F-C30C3AC80E3F}" srcOrd="1" destOrd="0" presId="urn:microsoft.com/office/officeart/2008/layout/LinedList"/>
    <dgm:cxn modelId="{30956246-5A1B-0F4F-A91C-6C3522192433}" type="presParOf" srcId="{5BFEBCEF-5F6F-A144-B79F-C30C3AC80E3F}" destId="{1BC3CCA3-D953-3F4F-A5B7-37EF43CE12DA}" srcOrd="0" destOrd="0" presId="urn:microsoft.com/office/officeart/2008/layout/LinedList"/>
    <dgm:cxn modelId="{9C708431-0ECE-3846-A394-17083BFFE424}" type="presParOf" srcId="{5BFEBCEF-5F6F-A144-B79F-C30C3AC80E3F}" destId="{B0451281-F213-4146-A8F3-9EEDD6D2F647}" srcOrd="1" destOrd="0" presId="urn:microsoft.com/office/officeart/2008/layout/LinedList"/>
    <dgm:cxn modelId="{F5D73990-FADF-E64B-94C6-F1EEC58A40A5}" type="presParOf" srcId="{5BFEBCEF-5F6F-A144-B79F-C30C3AC80E3F}" destId="{8C6A0A70-FB5B-224E-9131-0936F59ED779}" srcOrd="2" destOrd="0" presId="urn:microsoft.com/office/officeart/2008/layout/LinedList"/>
    <dgm:cxn modelId="{CD5ED6D6-D2E3-7E40-AF17-A96CD1530DEC}" type="presParOf" srcId="{CAC2EEBF-18A3-6A4D-BD05-040E8863C6B5}" destId="{9D114022-0A82-4A40-AF9A-3930BEEC02D0}" srcOrd="2" destOrd="0" presId="urn:microsoft.com/office/officeart/2008/layout/LinedList"/>
    <dgm:cxn modelId="{AE1E71CA-6EE7-2C4C-8FE9-E3A3B2181DA7}" type="presParOf" srcId="{CAC2EEBF-18A3-6A4D-BD05-040E8863C6B5}" destId="{85FE0CA2-A8F2-8E47-B0B7-FE27FBAA4D8C}" srcOrd="3" destOrd="0" presId="urn:microsoft.com/office/officeart/2008/layout/LinedList"/>
    <dgm:cxn modelId="{925E0806-BC0D-7343-87C6-8FAB97CA5A07}" type="presParOf" srcId="{339E778F-6109-6141-8F90-18A06E85C365}" destId="{FAA4AE74-9163-3F4F-BBB3-F5653D6DF5AD}" srcOrd="8" destOrd="0" presId="urn:microsoft.com/office/officeart/2008/layout/LinedList"/>
    <dgm:cxn modelId="{DC4234E7-A04E-FD4D-B051-EC4FAFBD9190}" type="presParOf" srcId="{339E778F-6109-6141-8F90-18A06E85C365}" destId="{135B9DD8-CCF9-9746-B75E-B18A77D24A28}" srcOrd="9" destOrd="0" presId="urn:microsoft.com/office/officeart/2008/layout/LinedList"/>
    <dgm:cxn modelId="{576407C3-6E5D-0946-A8EB-1CF783BE79CD}" type="presParOf" srcId="{135B9DD8-CCF9-9746-B75E-B18A77D24A28}" destId="{50ADCAFD-8204-B143-97B4-E0C722401BFC}" srcOrd="0" destOrd="0" presId="urn:microsoft.com/office/officeart/2008/layout/LinedList"/>
    <dgm:cxn modelId="{CE82DA39-E4E3-654C-B714-9552ADAE0C75}" type="presParOf" srcId="{135B9DD8-CCF9-9746-B75E-B18A77D24A28}" destId="{0F2247F4-89DB-0D4E-813B-97FDC3149903}" srcOrd="1" destOrd="0" presId="urn:microsoft.com/office/officeart/2008/layout/LinedList"/>
    <dgm:cxn modelId="{1B67209C-60A4-D544-AF68-A5B40BAA9146}" type="presParOf" srcId="{0F2247F4-89DB-0D4E-813B-97FDC3149903}" destId="{8AC201B3-C2FB-C74A-B18F-F97D9016E1EB}" srcOrd="0" destOrd="0" presId="urn:microsoft.com/office/officeart/2008/layout/LinedList"/>
    <dgm:cxn modelId="{333D7A76-9261-2F46-92A0-71611C7B516F}" type="presParOf" srcId="{0F2247F4-89DB-0D4E-813B-97FDC3149903}" destId="{2DF8C28D-D95D-B046-B4F9-12126BA7A16C}" srcOrd="1" destOrd="0" presId="urn:microsoft.com/office/officeart/2008/layout/LinedList"/>
    <dgm:cxn modelId="{9352D6DA-949B-A049-9D1E-2FCED920EB3E}" type="presParOf" srcId="{2DF8C28D-D95D-B046-B4F9-12126BA7A16C}" destId="{F94B703A-E1A2-744E-A24D-703CCA59F070}" srcOrd="0" destOrd="0" presId="urn:microsoft.com/office/officeart/2008/layout/LinedList"/>
    <dgm:cxn modelId="{6AB123BA-2539-4841-9485-5B79A2D910CC}" type="presParOf" srcId="{2DF8C28D-D95D-B046-B4F9-12126BA7A16C}" destId="{CC6295A4-6A06-6349-BCBC-3B90DE7B0307}" srcOrd="1" destOrd="0" presId="urn:microsoft.com/office/officeart/2008/layout/LinedList"/>
    <dgm:cxn modelId="{D41A722C-E952-4C47-B508-B8051076A203}" type="presParOf" srcId="{2DF8C28D-D95D-B046-B4F9-12126BA7A16C}" destId="{659481BA-04FA-B649-9534-FED1E818D08F}" srcOrd="2" destOrd="0" presId="urn:microsoft.com/office/officeart/2008/layout/LinedList"/>
    <dgm:cxn modelId="{75C3856B-7AFA-F743-9436-04DCA30DBFEA}" type="presParOf" srcId="{0F2247F4-89DB-0D4E-813B-97FDC3149903}" destId="{CCB3BCCC-1151-D64F-BF07-EB6D34B3EA98}" srcOrd="2" destOrd="0" presId="urn:microsoft.com/office/officeart/2008/layout/LinedList"/>
    <dgm:cxn modelId="{1CD34A32-A1FB-E74C-A11F-202BE66D9F2D}" type="presParOf" srcId="{0F2247F4-89DB-0D4E-813B-97FDC3149903}" destId="{598C260F-85AB-6043-941A-FBA205B63404}"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BC283-BBD4-4CCD-B6DC-ECBB810478A9}">
      <dsp:nvSpPr>
        <dsp:cNvPr id="0" name=""/>
        <dsp:cNvSpPr/>
      </dsp:nvSpPr>
      <dsp:spPr>
        <a:xfrm>
          <a:off x="164153" y="467680"/>
          <a:ext cx="1311047" cy="13110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B81AEB-31B5-4701-84FE-4694217F55A1}">
      <dsp:nvSpPr>
        <dsp:cNvPr id="0" name=""/>
        <dsp:cNvSpPr/>
      </dsp:nvSpPr>
      <dsp:spPr>
        <a:xfrm>
          <a:off x="439473" y="743000"/>
          <a:ext cx="760407" cy="7604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7F62A8-57DE-41B9-A407-7C408BC7A8CB}">
      <dsp:nvSpPr>
        <dsp:cNvPr id="0" name=""/>
        <dsp:cNvSpPr/>
      </dsp:nvSpPr>
      <dsp:spPr>
        <a:xfrm>
          <a:off x="1756139" y="467680"/>
          <a:ext cx="3090325" cy="1311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t>A concerning statistic reveals that a significant 65 percent of individuals holding credit cards have experienced the detrimental consequences of fraud at some juncture(Security.org,2023).</a:t>
          </a:r>
          <a:endParaRPr lang="en-US" sz="1400" kern="1200" dirty="0"/>
        </a:p>
      </dsp:txBody>
      <dsp:txXfrm>
        <a:off x="1756139" y="467680"/>
        <a:ext cx="3090325" cy="1311047"/>
      </dsp:txXfrm>
    </dsp:sp>
    <dsp:sp modelId="{C3C685E8-17E1-4B60-A5DE-738B005E89CC}">
      <dsp:nvSpPr>
        <dsp:cNvPr id="0" name=""/>
        <dsp:cNvSpPr/>
      </dsp:nvSpPr>
      <dsp:spPr>
        <a:xfrm>
          <a:off x="5384930" y="467680"/>
          <a:ext cx="1311047" cy="13110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ACCF19-D11F-4A31-8E2E-A13CE683CBF5}">
      <dsp:nvSpPr>
        <dsp:cNvPr id="0" name=""/>
        <dsp:cNvSpPr/>
      </dsp:nvSpPr>
      <dsp:spPr>
        <a:xfrm>
          <a:off x="5660250" y="743000"/>
          <a:ext cx="760407" cy="7604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E40EF6-D6B2-4538-9C3C-FFD03C466394}">
      <dsp:nvSpPr>
        <dsp:cNvPr id="0" name=""/>
        <dsp:cNvSpPr/>
      </dsp:nvSpPr>
      <dsp:spPr>
        <a:xfrm>
          <a:off x="6976916" y="467680"/>
          <a:ext cx="3090325" cy="1311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t>Users who opt for automated payments and store their information online are susceptible to heightened risks associated with credit card fraud(Jay,2023).</a:t>
          </a:r>
          <a:endParaRPr lang="en-US" sz="1400" kern="1200" dirty="0"/>
        </a:p>
      </dsp:txBody>
      <dsp:txXfrm>
        <a:off x="6976916" y="467680"/>
        <a:ext cx="3090325" cy="1311047"/>
      </dsp:txXfrm>
    </dsp:sp>
    <dsp:sp modelId="{77FE7E50-C47D-4ECB-A6DF-61FAF1E635E6}">
      <dsp:nvSpPr>
        <dsp:cNvPr id="0" name=""/>
        <dsp:cNvSpPr/>
      </dsp:nvSpPr>
      <dsp:spPr>
        <a:xfrm>
          <a:off x="164153" y="2507363"/>
          <a:ext cx="1311047" cy="13110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99071-C9A9-465A-B189-509EA5729045}">
      <dsp:nvSpPr>
        <dsp:cNvPr id="0" name=""/>
        <dsp:cNvSpPr/>
      </dsp:nvSpPr>
      <dsp:spPr>
        <a:xfrm>
          <a:off x="439473" y="2782683"/>
          <a:ext cx="760407" cy="7604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76AB87-6A23-414A-AB1A-DAD51B21B703}">
      <dsp:nvSpPr>
        <dsp:cNvPr id="0" name=""/>
        <dsp:cNvSpPr/>
      </dsp:nvSpPr>
      <dsp:spPr>
        <a:xfrm>
          <a:off x="1756139" y="2507363"/>
          <a:ext cx="3090325" cy="1311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t>According to Social Catfish's comprehensive report on financial losses, credit card fraud occupies the 10th position in terms of money lost, showcasing staggering figures amounting to $264,148,905 from online scams over the period spanning 2020-2022(</a:t>
          </a:r>
          <a:r>
            <a:rPr lang="en-US" sz="1400" kern="1200" dirty="0" err="1"/>
            <a:t>Socialcatfish.com</a:t>
          </a:r>
          <a:r>
            <a:rPr lang="en-US" sz="1400" kern="1200" dirty="0"/>
            <a:t>, 2023) </a:t>
          </a:r>
          <a:r>
            <a:rPr lang="en-US" sz="1400" b="0" i="0" kern="1200" dirty="0"/>
            <a:t>.</a:t>
          </a:r>
          <a:endParaRPr lang="en-US" sz="1400" kern="1200" dirty="0"/>
        </a:p>
      </dsp:txBody>
      <dsp:txXfrm>
        <a:off x="1756139" y="2507363"/>
        <a:ext cx="3090325" cy="1311047"/>
      </dsp:txXfrm>
    </dsp:sp>
    <dsp:sp modelId="{C3B3B7E6-6EB5-43DA-987F-A87238F85418}">
      <dsp:nvSpPr>
        <dsp:cNvPr id="0" name=""/>
        <dsp:cNvSpPr/>
      </dsp:nvSpPr>
      <dsp:spPr>
        <a:xfrm>
          <a:off x="5384930" y="2507363"/>
          <a:ext cx="1311047" cy="131104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E29786-DA7E-4866-8553-3512FEF11DAF}">
      <dsp:nvSpPr>
        <dsp:cNvPr id="0" name=""/>
        <dsp:cNvSpPr/>
      </dsp:nvSpPr>
      <dsp:spPr>
        <a:xfrm>
          <a:off x="5660250" y="2782683"/>
          <a:ext cx="760407" cy="7604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942A70-0C60-479A-8D8C-41BA943BA486}">
      <dsp:nvSpPr>
        <dsp:cNvPr id="0" name=""/>
        <dsp:cNvSpPr/>
      </dsp:nvSpPr>
      <dsp:spPr>
        <a:xfrm>
          <a:off x="6976916" y="2507363"/>
          <a:ext cx="3090325" cy="1311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t>Delving into generational differences, a Deloitte survey highlighted by </a:t>
          </a:r>
          <a:r>
            <a:rPr lang="en-US" sz="1400" b="0" i="0" kern="1200" dirty="0" err="1"/>
            <a:t>Vox.com</a:t>
          </a:r>
          <a:r>
            <a:rPr lang="en-US" sz="1400" b="0" i="0" kern="1200" dirty="0"/>
            <a:t>, indicates that individuals belonging to Generation Z (1990-2012) are alarmingly three times more likely to falling victim to fraud compared to baby boomer generation(1946 - 1964). </a:t>
          </a:r>
          <a:endParaRPr lang="en-US" sz="1400" kern="1200" dirty="0"/>
        </a:p>
      </dsp:txBody>
      <dsp:txXfrm>
        <a:off x="6976916" y="2507363"/>
        <a:ext cx="3090325" cy="13110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14AB62-D510-E041-82C6-14081C138411}">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8A3239-AF91-B04F-B626-058C0AC2FFA8}">
      <dsp:nvSpPr>
        <dsp:cNvPr id="0" name=""/>
        <dsp:cNvSpPr/>
      </dsp:nvSpPr>
      <dsp:spPr>
        <a:xfrm>
          <a:off x="0" y="675"/>
          <a:ext cx="138010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a:t>Dataset Size:</a:t>
          </a:r>
          <a:endParaRPr lang="en-US" sz="1800" kern="1200"/>
        </a:p>
      </dsp:txBody>
      <dsp:txXfrm>
        <a:off x="0" y="675"/>
        <a:ext cx="1380102" cy="1106957"/>
      </dsp:txXfrm>
    </dsp:sp>
    <dsp:sp modelId="{CB59B899-FBFC-AB49-A4AA-F1CBC6F459B4}">
      <dsp:nvSpPr>
        <dsp:cNvPr id="0" name=""/>
        <dsp:cNvSpPr/>
      </dsp:nvSpPr>
      <dsp:spPr>
        <a:xfrm>
          <a:off x="1483610" y="50942"/>
          <a:ext cx="5416901" cy="1005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The dataset contains 568,630 entries with 31 columns.</a:t>
          </a:r>
          <a:endParaRPr lang="en-US" sz="2000" kern="1200" dirty="0"/>
        </a:p>
      </dsp:txBody>
      <dsp:txXfrm>
        <a:off x="1483610" y="50942"/>
        <a:ext cx="5416901" cy="1005342"/>
      </dsp:txXfrm>
    </dsp:sp>
    <dsp:sp modelId="{3381B57C-0266-A04E-AB0D-FB2F2770B63B}">
      <dsp:nvSpPr>
        <dsp:cNvPr id="0" name=""/>
        <dsp:cNvSpPr/>
      </dsp:nvSpPr>
      <dsp:spPr>
        <a:xfrm>
          <a:off x="1380102" y="1056285"/>
          <a:ext cx="552040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B0C21B-BFB0-0C4E-ACC3-784CCDF1410F}">
      <dsp:nvSpPr>
        <dsp:cNvPr id="0" name=""/>
        <dsp:cNvSpPr/>
      </dsp:nvSpPr>
      <dsp:spPr>
        <a:xfrm>
          <a:off x="0" y="1107633"/>
          <a:ext cx="6900512"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337B96-F72A-0146-8EF3-F42B30FC73E3}">
      <dsp:nvSpPr>
        <dsp:cNvPr id="0" name=""/>
        <dsp:cNvSpPr/>
      </dsp:nvSpPr>
      <dsp:spPr>
        <a:xfrm>
          <a:off x="0" y="1107633"/>
          <a:ext cx="138010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a:t>Missing Values:</a:t>
          </a:r>
          <a:endParaRPr lang="en-US" sz="1800" kern="1200"/>
        </a:p>
      </dsp:txBody>
      <dsp:txXfrm>
        <a:off x="0" y="1107633"/>
        <a:ext cx="1380102" cy="1106957"/>
      </dsp:txXfrm>
    </dsp:sp>
    <dsp:sp modelId="{0A4CD36C-A315-A541-B763-DCFFC0CCE5F2}">
      <dsp:nvSpPr>
        <dsp:cNvPr id="0" name=""/>
        <dsp:cNvSpPr/>
      </dsp:nvSpPr>
      <dsp:spPr>
        <a:xfrm>
          <a:off x="1483610" y="1157900"/>
          <a:ext cx="5416901" cy="1005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There are no missing values in the dataset.</a:t>
          </a:r>
          <a:endParaRPr lang="en-US" sz="1800" kern="1200" dirty="0"/>
        </a:p>
      </dsp:txBody>
      <dsp:txXfrm>
        <a:off x="1483610" y="1157900"/>
        <a:ext cx="5416901" cy="1005342"/>
      </dsp:txXfrm>
    </dsp:sp>
    <dsp:sp modelId="{05E37C1B-65D8-0842-8B83-C61632297C64}">
      <dsp:nvSpPr>
        <dsp:cNvPr id="0" name=""/>
        <dsp:cNvSpPr/>
      </dsp:nvSpPr>
      <dsp:spPr>
        <a:xfrm>
          <a:off x="1380102" y="2163243"/>
          <a:ext cx="552040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4238DE-00BF-F844-B727-18BB208E9E51}">
      <dsp:nvSpPr>
        <dsp:cNvPr id="0" name=""/>
        <dsp:cNvSpPr/>
      </dsp:nvSpPr>
      <dsp:spPr>
        <a:xfrm>
          <a:off x="0" y="221459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3EE6A-4082-FB48-91C7-6D0B0B8D1DC5}">
      <dsp:nvSpPr>
        <dsp:cNvPr id="0" name=""/>
        <dsp:cNvSpPr/>
      </dsp:nvSpPr>
      <dsp:spPr>
        <a:xfrm>
          <a:off x="0" y="2214591"/>
          <a:ext cx="138010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a:t>Data Types:</a:t>
          </a:r>
          <a:endParaRPr lang="en-US" sz="1800" kern="1200"/>
        </a:p>
      </dsp:txBody>
      <dsp:txXfrm>
        <a:off x="0" y="2214591"/>
        <a:ext cx="1380102" cy="1106957"/>
      </dsp:txXfrm>
    </dsp:sp>
    <dsp:sp modelId="{ED5B08CC-156D-4348-8B69-E955C584F8B1}">
      <dsp:nvSpPr>
        <dsp:cNvPr id="0" name=""/>
        <dsp:cNvSpPr/>
      </dsp:nvSpPr>
      <dsp:spPr>
        <a:xfrm>
          <a:off x="1483610" y="2264858"/>
          <a:ext cx="5416901" cy="1005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The dataset consists mostly of float64 features, two int64 columns (id and Class), and no categorical variables.</a:t>
          </a:r>
          <a:endParaRPr lang="en-US" sz="2000" kern="1200" dirty="0"/>
        </a:p>
      </dsp:txBody>
      <dsp:txXfrm>
        <a:off x="1483610" y="2264858"/>
        <a:ext cx="5416901" cy="1005342"/>
      </dsp:txXfrm>
    </dsp:sp>
    <dsp:sp modelId="{104AEBB5-10C5-0841-ACEA-6B4067B7F4E0}">
      <dsp:nvSpPr>
        <dsp:cNvPr id="0" name=""/>
        <dsp:cNvSpPr/>
      </dsp:nvSpPr>
      <dsp:spPr>
        <a:xfrm>
          <a:off x="1380102" y="3270201"/>
          <a:ext cx="552040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7BC374-B262-4946-8FA3-F72876752AD6}">
      <dsp:nvSpPr>
        <dsp:cNvPr id="0" name=""/>
        <dsp:cNvSpPr/>
      </dsp:nvSpPr>
      <dsp:spPr>
        <a:xfrm>
          <a:off x="0" y="3321549"/>
          <a:ext cx="6900512"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DB3914-7546-9147-9434-3976EB9CD0E7}">
      <dsp:nvSpPr>
        <dsp:cNvPr id="0" name=""/>
        <dsp:cNvSpPr/>
      </dsp:nvSpPr>
      <dsp:spPr>
        <a:xfrm>
          <a:off x="0" y="3321549"/>
          <a:ext cx="138010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a:t>Target Distribution:</a:t>
          </a:r>
          <a:endParaRPr lang="en-US" sz="1800" kern="1200"/>
        </a:p>
      </dsp:txBody>
      <dsp:txXfrm>
        <a:off x="0" y="3321549"/>
        <a:ext cx="1380102" cy="1106957"/>
      </dsp:txXfrm>
    </dsp:sp>
    <dsp:sp modelId="{B0451281-F213-4146-A8F3-9EEDD6D2F647}">
      <dsp:nvSpPr>
        <dsp:cNvPr id="0" name=""/>
        <dsp:cNvSpPr/>
      </dsp:nvSpPr>
      <dsp:spPr>
        <a:xfrm>
          <a:off x="1483610" y="3371816"/>
          <a:ext cx="5416901" cy="1005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The target variable 'Class' is binary (0 and 1) and seems balanced, with 284,315 entries for each class.</a:t>
          </a:r>
          <a:endParaRPr lang="en-US" sz="2000" kern="1200" dirty="0"/>
        </a:p>
      </dsp:txBody>
      <dsp:txXfrm>
        <a:off x="1483610" y="3371816"/>
        <a:ext cx="5416901" cy="1005342"/>
      </dsp:txXfrm>
    </dsp:sp>
    <dsp:sp modelId="{9D114022-0A82-4A40-AF9A-3930BEEC02D0}">
      <dsp:nvSpPr>
        <dsp:cNvPr id="0" name=""/>
        <dsp:cNvSpPr/>
      </dsp:nvSpPr>
      <dsp:spPr>
        <a:xfrm>
          <a:off x="1380102" y="4377159"/>
          <a:ext cx="552040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A4AE74-9163-3F4F-BBB3-F5653D6DF5AD}">
      <dsp:nvSpPr>
        <dsp:cNvPr id="0" name=""/>
        <dsp:cNvSpPr/>
      </dsp:nvSpPr>
      <dsp:spPr>
        <a:xfrm>
          <a:off x="0" y="4428507"/>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DCAFD-8204-B143-97B4-E0C722401BFC}">
      <dsp:nvSpPr>
        <dsp:cNvPr id="0" name=""/>
        <dsp:cNvSpPr/>
      </dsp:nvSpPr>
      <dsp:spPr>
        <a:xfrm>
          <a:off x="0" y="4428507"/>
          <a:ext cx="138010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t>Duplicates:</a:t>
          </a:r>
          <a:endParaRPr lang="en-US" sz="1800" kern="1200" dirty="0"/>
        </a:p>
      </dsp:txBody>
      <dsp:txXfrm>
        <a:off x="0" y="4428507"/>
        <a:ext cx="1380102" cy="1106957"/>
      </dsp:txXfrm>
    </dsp:sp>
    <dsp:sp modelId="{CC6295A4-6A06-6349-BCBC-3B90DE7B0307}">
      <dsp:nvSpPr>
        <dsp:cNvPr id="0" name=""/>
        <dsp:cNvSpPr/>
      </dsp:nvSpPr>
      <dsp:spPr>
        <a:xfrm>
          <a:off x="1483610" y="4478774"/>
          <a:ext cx="5416901" cy="1005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t>No duplicates were found in the dataset. </a:t>
          </a:r>
          <a:endParaRPr lang="en-US" sz="2000" kern="1200" dirty="0"/>
        </a:p>
      </dsp:txBody>
      <dsp:txXfrm>
        <a:off x="1483610" y="4478774"/>
        <a:ext cx="5416901" cy="1005342"/>
      </dsp:txXfrm>
    </dsp:sp>
    <dsp:sp modelId="{CCB3BCCC-1151-D64F-BF07-EB6D34B3EA98}">
      <dsp:nvSpPr>
        <dsp:cNvPr id="0" name=""/>
        <dsp:cNvSpPr/>
      </dsp:nvSpPr>
      <dsp:spPr>
        <a:xfrm>
          <a:off x="1380102" y="5484117"/>
          <a:ext cx="552040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9B128-831A-0D47-9AAB-F337341D904C}"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A1C38A-61E0-E547-855D-5516D8B9B5B9}" type="slidenum">
              <a:rPr lang="en-US" smtClean="0"/>
              <a:t>‹#›</a:t>
            </a:fld>
            <a:endParaRPr lang="en-US"/>
          </a:p>
        </p:txBody>
      </p:sp>
    </p:spTree>
    <p:extLst>
      <p:ext uri="{BB962C8B-B14F-4D97-AF65-F5344CB8AC3E}">
        <p14:creationId xmlns:p14="http://schemas.microsoft.com/office/powerpoint/2010/main" val="156927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1C38A-61E0-E547-855D-5516D8B9B5B9}" type="slidenum">
              <a:rPr lang="en-US" smtClean="0"/>
              <a:t>2</a:t>
            </a:fld>
            <a:endParaRPr lang="en-US"/>
          </a:p>
        </p:txBody>
      </p:sp>
    </p:spTree>
    <p:extLst>
      <p:ext uri="{BB962C8B-B14F-4D97-AF65-F5344CB8AC3E}">
        <p14:creationId xmlns:p14="http://schemas.microsoft.com/office/powerpoint/2010/main" val="2755640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57A2-F792-BA4B-156A-4A81329207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D775B7-8186-BA4B-B6CD-692790D7A1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D2F99C-E01C-F4E0-7BF9-4DB12EDE8691}"/>
              </a:ext>
            </a:extLst>
          </p:cNvPr>
          <p:cNvSpPr>
            <a:spLocks noGrp="1"/>
          </p:cNvSpPr>
          <p:nvPr>
            <p:ph type="dt" sz="half" idx="10"/>
          </p:nvPr>
        </p:nvSpPr>
        <p:spPr/>
        <p:txBody>
          <a:bodyPr/>
          <a:lstStyle/>
          <a:p>
            <a:fld id="{988E2B90-9258-0F40-A9E5-D2208FA6325D}" type="datetimeFigureOut">
              <a:rPr lang="en-US" smtClean="0"/>
              <a:t>12/6/23</a:t>
            </a:fld>
            <a:endParaRPr lang="en-US"/>
          </a:p>
        </p:txBody>
      </p:sp>
      <p:sp>
        <p:nvSpPr>
          <p:cNvPr id="5" name="Footer Placeholder 4">
            <a:extLst>
              <a:ext uri="{FF2B5EF4-FFF2-40B4-BE49-F238E27FC236}">
                <a16:creationId xmlns:a16="http://schemas.microsoft.com/office/drawing/2014/main" id="{9CE13A1F-4981-9933-0C31-520E64F15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9A1E3-0A31-1C63-2178-D2A1BA3D409C}"/>
              </a:ext>
            </a:extLst>
          </p:cNvPr>
          <p:cNvSpPr>
            <a:spLocks noGrp="1"/>
          </p:cNvSpPr>
          <p:nvPr>
            <p:ph type="sldNum" sz="quarter" idx="12"/>
          </p:nvPr>
        </p:nvSpPr>
        <p:spPr/>
        <p:txBody>
          <a:bodyPr/>
          <a:lstStyle/>
          <a:p>
            <a:fld id="{16DDD473-3B00-5F40-8310-9A8C5FEE8F86}" type="slidenum">
              <a:rPr lang="en-US" smtClean="0"/>
              <a:t>‹#›</a:t>
            </a:fld>
            <a:endParaRPr lang="en-US"/>
          </a:p>
        </p:txBody>
      </p:sp>
    </p:spTree>
    <p:extLst>
      <p:ext uri="{BB962C8B-B14F-4D97-AF65-F5344CB8AC3E}">
        <p14:creationId xmlns:p14="http://schemas.microsoft.com/office/powerpoint/2010/main" val="266416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5461-DCD5-09FB-541B-03DC2E4CF4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752EC0-C701-C352-C97F-F3C3D6184E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9802C-964C-41B6-2DEE-1D3CC651CFF5}"/>
              </a:ext>
            </a:extLst>
          </p:cNvPr>
          <p:cNvSpPr>
            <a:spLocks noGrp="1"/>
          </p:cNvSpPr>
          <p:nvPr>
            <p:ph type="dt" sz="half" idx="10"/>
          </p:nvPr>
        </p:nvSpPr>
        <p:spPr/>
        <p:txBody>
          <a:bodyPr/>
          <a:lstStyle/>
          <a:p>
            <a:fld id="{988E2B90-9258-0F40-A9E5-D2208FA6325D}" type="datetimeFigureOut">
              <a:rPr lang="en-US" smtClean="0"/>
              <a:t>12/6/23</a:t>
            </a:fld>
            <a:endParaRPr lang="en-US"/>
          </a:p>
        </p:txBody>
      </p:sp>
      <p:sp>
        <p:nvSpPr>
          <p:cNvPr id="5" name="Footer Placeholder 4">
            <a:extLst>
              <a:ext uri="{FF2B5EF4-FFF2-40B4-BE49-F238E27FC236}">
                <a16:creationId xmlns:a16="http://schemas.microsoft.com/office/drawing/2014/main" id="{E3C9C467-2427-46FD-563F-C64FE550E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20FA1-C847-AB3E-D90E-8F3447A5A410}"/>
              </a:ext>
            </a:extLst>
          </p:cNvPr>
          <p:cNvSpPr>
            <a:spLocks noGrp="1"/>
          </p:cNvSpPr>
          <p:nvPr>
            <p:ph type="sldNum" sz="quarter" idx="12"/>
          </p:nvPr>
        </p:nvSpPr>
        <p:spPr/>
        <p:txBody>
          <a:bodyPr/>
          <a:lstStyle/>
          <a:p>
            <a:fld id="{16DDD473-3B00-5F40-8310-9A8C5FEE8F86}" type="slidenum">
              <a:rPr lang="en-US" smtClean="0"/>
              <a:t>‹#›</a:t>
            </a:fld>
            <a:endParaRPr lang="en-US"/>
          </a:p>
        </p:txBody>
      </p:sp>
    </p:spTree>
    <p:extLst>
      <p:ext uri="{BB962C8B-B14F-4D97-AF65-F5344CB8AC3E}">
        <p14:creationId xmlns:p14="http://schemas.microsoft.com/office/powerpoint/2010/main" val="102794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9BB2A2-5FE2-7ECB-A9BA-03A8F2E791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BAD351-560C-6E55-AABE-34D2022D5E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5B8E71-680C-AC4B-E207-F4E1F2DBC91B}"/>
              </a:ext>
            </a:extLst>
          </p:cNvPr>
          <p:cNvSpPr>
            <a:spLocks noGrp="1"/>
          </p:cNvSpPr>
          <p:nvPr>
            <p:ph type="dt" sz="half" idx="10"/>
          </p:nvPr>
        </p:nvSpPr>
        <p:spPr/>
        <p:txBody>
          <a:bodyPr/>
          <a:lstStyle/>
          <a:p>
            <a:fld id="{988E2B90-9258-0F40-A9E5-D2208FA6325D}" type="datetimeFigureOut">
              <a:rPr lang="en-US" smtClean="0"/>
              <a:t>12/6/23</a:t>
            </a:fld>
            <a:endParaRPr lang="en-US"/>
          </a:p>
        </p:txBody>
      </p:sp>
      <p:sp>
        <p:nvSpPr>
          <p:cNvPr id="5" name="Footer Placeholder 4">
            <a:extLst>
              <a:ext uri="{FF2B5EF4-FFF2-40B4-BE49-F238E27FC236}">
                <a16:creationId xmlns:a16="http://schemas.microsoft.com/office/drawing/2014/main" id="{845E4F86-B4DE-1710-DE73-AA2CA79C4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A6828-2B53-0C74-C0F8-5EB283BE9968}"/>
              </a:ext>
            </a:extLst>
          </p:cNvPr>
          <p:cNvSpPr>
            <a:spLocks noGrp="1"/>
          </p:cNvSpPr>
          <p:nvPr>
            <p:ph type="sldNum" sz="quarter" idx="12"/>
          </p:nvPr>
        </p:nvSpPr>
        <p:spPr/>
        <p:txBody>
          <a:bodyPr/>
          <a:lstStyle/>
          <a:p>
            <a:fld id="{16DDD473-3B00-5F40-8310-9A8C5FEE8F86}" type="slidenum">
              <a:rPr lang="en-US" smtClean="0"/>
              <a:t>‹#›</a:t>
            </a:fld>
            <a:endParaRPr lang="en-US"/>
          </a:p>
        </p:txBody>
      </p:sp>
    </p:spTree>
    <p:extLst>
      <p:ext uri="{BB962C8B-B14F-4D97-AF65-F5344CB8AC3E}">
        <p14:creationId xmlns:p14="http://schemas.microsoft.com/office/powerpoint/2010/main" val="405998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2FF-5140-6C5F-9F74-8C46409DC6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79023-FF10-5676-5E68-E6AD7F3843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3E092-BEB8-8083-0C53-D3EBAEE06C22}"/>
              </a:ext>
            </a:extLst>
          </p:cNvPr>
          <p:cNvSpPr>
            <a:spLocks noGrp="1"/>
          </p:cNvSpPr>
          <p:nvPr>
            <p:ph type="dt" sz="half" idx="10"/>
          </p:nvPr>
        </p:nvSpPr>
        <p:spPr/>
        <p:txBody>
          <a:bodyPr/>
          <a:lstStyle/>
          <a:p>
            <a:fld id="{988E2B90-9258-0F40-A9E5-D2208FA6325D}" type="datetimeFigureOut">
              <a:rPr lang="en-US" smtClean="0"/>
              <a:t>12/6/23</a:t>
            </a:fld>
            <a:endParaRPr lang="en-US"/>
          </a:p>
        </p:txBody>
      </p:sp>
      <p:sp>
        <p:nvSpPr>
          <p:cNvPr id="5" name="Footer Placeholder 4">
            <a:extLst>
              <a:ext uri="{FF2B5EF4-FFF2-40B4-BE49-F238E27FC236}">
                <a16:creationId xmlns:a16="http://schemas.microsoft.com/office/drawing/2014/main" id="{8EFF5D39-E5CE-0390-0C1B-17F08CD4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E218B-7AD5-035B-22A3-190F5E91C3A9}"/>
              </a:ext>
            </a:extLst>
          </p:cNvPr>
          <p:cNvSpPr>
            <a:spLocks noGrp="1"/>
          </p:cNvSpPr>
          <p:nvPr>
            <p:ph type="sldNum" sz="quarter" idx="12"/>
          </p:nvPr>
        </p:nvSpPr>
        <p:spPr/>
        <p:txBody>
          <a:bodyPr/>
          <a:lstStyle/>
          <a:p>
            <a:fld id="{16DDD473-3B00-5F40-8310-9A8C5FEE8F86}" type="slidenum">
              <a:rPr lang="en-US" smtClean="0"/>
              <a:t>‹#›</a:t>
            </a:fld>
            <a:endParaRPr lang="en-US"/>
          </a:p>
        </p:txBody>
      </p:sp>
    </p:spTree>
    <p:extLst>
      <p:ext uri="{BB962C8B-B14F-4D97-AF65-F5344CB8AC3E}">
        <p14:creationId xmlns:p14="http://schemas.microsoft.com/office/powerpoint/2010/main" val="4261954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C97D-0F3D-EB0B-DCE2-45548AEF7F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4C54B9-D013-196F-6E54-AAD35F3B2F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C370EE-6863-99F1-A0B2-F6720A22E5BD}"/>
              </a:ext>
            </a:extLst>
          </p:cNvPr>
          <p:cNvSpPr>
            <a:spLocks noGrp="1"/>
          </p:cNvSpPr>
          <p:nvPr>
            <p:ph type="dt" sz="half" idx="10"/>
          </p:nvPr>
        </p:nvSpPr>
        <p:spPr/>
        <p:txBody>
          <a:bodyPr/>
          <a:lstStyle/>
          <a:p>
            <a:fld id="{988E2B90-9258-0F40-A9E5-D2208FA6325D}" type="datetimeFigureOut">
              <a:rPr lang="en-US" smtClean="0"/>
              <a:t>12/6/23</a:t>
            </a:fld>
            <a:endParaRPr lang="en-US"/>
          </a:p>
        </p:txBody>
      </p:sp>
      <p:sp>
        <p:nvSpPr>
          <p:cNvPr id="5" name="Footer Placeholder 4">
            <a:extLst>
              <a:ext uri="{FF2B5EF4-FFF2-40B4-BE49-F238E27FC236}">
                <a16:creationId xmlns:a16="http://schemas.microsoft.com/office/drawing/2014/main" id="{9FBA58F1-2FDA-1B90-A232-DE92DADE3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4E948-C23C-1913-198D-7988151FB72C}"/>
              </a:ext>
            </a:extLst>
          </p:cNvPr>
          <p:cNvSpPr>
            <a:spLocks noGrp="1"/>
          </p:cNvSpPr>
          <p:nvPr>
            <p:ph type="sldNum" sz="quarter" idx="12"/>
          </p:nvPr>
        </p:nvSpPr>
        <p:spPr/>
        <p:txBody>
          <a:bodyPr/>
          <a:lstStyle/>
          <a:p>
            <a:fld id="{16DDD473-3B00-5F40-8310-9A8C5FEE8F86}" type="slidenum">
              <a:rPr lang="en-US" smtClean="0"/>
              <a:t>‹#›</a:t>
            </a:fld>
            <a:endParaRPr lang="en-US"/>
          </a:p>
        </p:txBody>
      </p:sp>
    </p:spTree>
    <p:extLst>
      <p:ext uri="{BB962C8B-B14F-4D97-AF65-F5344CB8AC3E}">
        <p14:creationId xmlns:p14="http://schemas.microsoft.com/office/powerpoint/2010/main" val="3925382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63A96-AC9D-B51E-F819-08F2DB79D8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14F727-55EB-3392-959F-0DF152F623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618C3-C6EC-E6FF-E6A9-BAA8CD72C3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60E2FC-3CD8-171F-648D-8DE001650BC4}"/>
              </a:ext>
            </a:extLst>
          </p:cNvPr>
          <p:cNvSpPr>
            <a:spLocks noGrp="1"/>
          </p:cNvSpPr>
          <p:nvPr>
            <p:ph type="dt" sz="half" idx="10"/>
          </p:nvPr>
        </p:nvSpPr>
        <p:spPr/>
        <p:txBody>
          <a:bodyPr/>
          <a:lstStyle/>
          <a:p>
            <a:fld id="{988E2B90-9258-0F40-A9E5-D2208FA6325D}" type="datetimeFigureOut">
              <a:rPr lang="en-US" smtClean="0"/>
              <a:t>12/6/23</a:t>
            </a:fld>
            <a:endParaRPr lang="en-US"/>
          </a:p>
        </p:txBody>
      </p:sp>
      <p:sp>
        <p:nvSpPr>
          <p:cNvPr id="6" name="Footer Placeholder 5">
            <a:extLst>
              <a:ext uri="{FF2B5EF4-FFF2-40B4-BE49-F238E27FC236}">
                <a16:creationId xmlns:a16="http://schemas.microsoft.com/office/drawing/2014/main" id="{B16396FA-FD06-976A-0EA5-A8772140D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97A51-551C-13AF-6B82-5FA96741F715}"/>
              </a:ext>
            </a:extLst>
          </p:cNvPr>
          <p:cNvSpPr>
            <a:spLocks noGrp="1"/>
          </p:cNvSpPr>
          <p:nvPr>
            <p:ph type="sldNum" sz="quarter" idx="12"/>
          </p:nvPr>
        </p:nvSpPr>
        <p:spPr/>
        <p:txBody>
          <a:bodyPr/>
          <a:lstStyle/>
          <a:p>
            <a:fld id="{16DDD473-3B00-5F40-8310-9A8C5FEE8F86}" type="slidenum">
              <a:rPr lang="en-US" smtClean="0"/>
              <a:t>‹#›</a:t>
            </a:fld>
            <a:endParaRPr lang="en-US"/>
          </a:p>
        </p:txBody>
      </p:sp>
    </p:spTree>
    <p:extLst>
      <p:ext uri="{BB962C8B-B14F-4D97-AF65-F5344CB8AC3E}">
        <p14:creationId xmlns:p14="http://schemas.microsoft.com/office/powerpoint/2010/main" val="2390763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6A09-51B0-DF57-0CCA-AAD5B96A50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2AB9CC-4E03-9C1F-A439-6752C8C27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6662D3-96BD-38DF-884E-93694DD008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01F93D-352A-FF74-8461-0496209515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C58C17-9194-200A-307F-AED932CA01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B5D951-2541-8602-B16A-2DD14C034795}"/>
              </a:ext>
            </a:extLst>
          </p:cNvPr>
          <p:cNvSpPr>
            <a:spLocks noGrp="1"/>
          </p:cNvSpPr>
          <p:nvPr>
            <p:ph type="dt" sz="half" idx="10"/>
          </p:nvPr>
        </p:nvSpPr>
        <p:spPr/>
        <p:txBody>
          <a:bodyPr/>
          <a:lstStyle/>
          <a:p>
            <a:fld id="{988E2B90-9258-0F40-A9E5-D2208FA6325D}" type="datetimeFigureOut">
              <a:rPr lang="en-US" smtClean="0"/>
              <a:t>12/6/23</a:t>
            </a:fld>
            <a:endParaRPr lang="en-US"/>
          </a:p>
        </p:txBody>
      </p:sp>
      <p:sp>
        <p:nvSpPr>
          <p:cNvPr id="8" name="Footer Placeholder 7">
            <a:extLst>
              <a:ext uri="{FF2B5EF4-FFF2-40B4-BE49-F238E27FC236}">
                <a16:creationId xmlns:a16="http://schemas.microsoft.com/office/drawing/2014/main" id="{EA0A6D2C-6A46-27D8-DF95-28038252BC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0C661B-7E02-D8B3-5FEA-A2D1C9AA4149}"/>
              </a:ext>
            </a:extLst>
          </p:cNvPr>
          <p:cNvSpPr>
            <a:spLocks noGrp="1"/>
          </p:cNvSpPr>
          <p:nvPr>
            <p:ph type="sldNum" sz="quarter" idx="12"/>
          </p:nvPr>
        </p:nvSpPr>
        <p:spPr/>
        <p:txBody>
          <a:bodyPr/>
          <a:lstStyle/>
          <a:p>
            <a:fld id="{16DDD473-3B00-5F40-8310-9A8C5FEE8F86}" type="slidenum">
              <a:rPr lang="en-US" smtClean="0"/>
              <a:t>‹#›</a:t>
            </a:fld>
            <a:endParaRPr lang="en-US"/>
          </a:p>
        </p:txBody>
      </p:sp>
    </p:spTree>
    <p:extLst>
      <p:ext uri="{BB962C8B-B14F-4D97-AF65-F5344CB8AC3E}">
        <p14:creationId xmlns:p14="http://schemas.microsoft.com/office/powerpoint/2010/main" val="4113391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535-BB5A-95A5-30D2-65307F93A1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9C3F62-D7E1-F22D-EE04-C7FB53DCAA33}"/>
              </a:ext>
            </a:extLst>
          </p:cNvPr>
          <p:cNvSpPr>
            <a:spLocks noGrp="1"/>
          </p:cNvSpPr>
          <p:nvPr>
            <p:ph type="dt" sz="half" idx="10"/>
          </p:nvPr>
        </p:nvSpPr>
        <p:spPr/>
        <p:txBody>
          <a:bodyPr/>
          <a:lstStyle/>
          <a:p>
            <a:fld id="{988E2B90-9258-0F40-A9E5-D2208FA6325D}" type="datetimeFigureOut">
              <a:rPr lang="en-US" smtClean="0"/>
              <a:t>12/6/23</a:t>
            </a:fld>
            <a:endParaRPr lang="en-US"/>
          </a:p>
        </p:txBody>
      </p:sp>
      <p:sp>
        <p:nvSpPr>
          <p:cNvPr id="4" name="Footer Placeholder 3">
            <a:extLst>
              <a:ext uri="{FF2B5EF4-FFF2-40B4-BE49-F238E27FC236}">
                <a16:creationId xmlns:a16="http://schemas.microsoft.com/office/drawing/2014/main" id="{96AF343C-DE1C-76E9-BCB1-4CA879028A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E61783-CD02-AB1B-8D74-2A5B00F3E372}"/>
              </a:ext>
            </a:extLst>
          </p:cNvPr>
          <p:cNvSpPr>
            <a:spLocks noGrp="1"/>
          </p:cNvSpPr>
          <p:nvPr>
            <p:ph type="sldNum" sz="quarter" idx="12"/>
          </p:nvPr>
        </p:nvSpPr>
        <p:spPr/>
        <p:txBody>
          <a:bodyPr/>
          <a:lstStyle/>
          <a:p>
            <a:fld id="{16DDD473-3B00-5F40-8310-9A8C5FEE8F86}" type="slidenum">
              <a:rPr lang="en-US" smtClean="0"/>
              <a:t>‹#›</a:t>
            </a:fld>
            <a:endParaRPr lang="en-US"/>
          </a:p>
        </p:txBody>
      </p:sp>
    </p:spTree>
    <p:extLst>
      <p:ext uri="{BB962C8B-B14F-4D97-AF65-F5344CB8AC3E}">
        <p14:creationId xmlns:p14="http://schemas.microsoft.com/office/powerpoint/2010/main" val="219749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39A8BA-EF19-5537-7C02-396AAEF9D68F}"/>
              </a:ext>
            </a:extLst>
          </p:cNvPr>
          <p:cNvSpPr>
            <a:spLocks noGrp="1"/>
          </p:cNvSpPr>
          <p:nvPr>
            <p:ph type="dt" sz="half" idx="10"/>
          </p:nvPr>
        </p:nvSpPr>
        <p:spPr/>
        <p:txBody>
          <a:bodyPr/>
          <a:lstStyle/>
          <a:p>
            <a:fld id="{988E2B90-9258-0F40-A9E5-D2208FA6325D}" type="datetimeFigureOut">
              <a:rPr lang="en-US" smtClean="0"/>
              <a:t>12/6/23</a:t>
            </a:fld>
            <a:endParaRPr lang="en-US"/>
          </a:p>
        </p:txBody>
      </p:sp>
      <p:sp>
        <p:nvSpPr>
          <p:cNvPr id="3" name="Footer Placeholder 2">
            <a:extLst>
              <a:ext uri="{FF2B5EF4-FFF2-40B4-BE49-F238E27FC236}">
                <a16:creationId xmlns:a16="http://schemas.microsoft.com/office/drawing/2014/main" id="{DE25B683-A60B-70DC-D8AD-A264959A37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F46E60-BC9D-280F-6B0D-ABABE2EE1DA8}"/>
              </a:ext>
            </a:extLst>
          </p:cNvPr>
          <p:cNvSpPr>
            <a:spLocks noGrp="1"/>
          </p:cNvSpPr>
          <p:nvPr>
            <p:ph type="sldNum" sz="quarter" idx="12"/>
          </p:nvPr>
        </p:nvSpPr>
        <p:spPr/>
        <p:txBody>
          <a:bodyPr/>
          <a:lstStyle/>
          <a:p>
            <a:fld id="{16DDD473-3B00-5F40-8310-9A8C5FEE8F86}" type="slidenum">
              <a:rPr lang="en-US" smtClean="0"/>
              <a:t>‹#›</a:t>
            </a:fld>
            <a:endParaRPr lang="en-US"/>
          </a:p>
        </p:txBody>
      </p:sp>
    </p:spTree>
    <p:extLst>
      <p:ext uri="{BB962C8B-B14F-4D97-AF65-F5344CB8AC3E}">
        <p14:creationId xmlns:p14="http://schemas.microsoft.com/office/powerpoint/2010/main" val="4018326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9D11-528A-CE9E-3F57-8F194BD63F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4A6DC4-AD6D-B23A-286A-936D4AE58B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07A14B-1302-5F88-0D3E-B45ED8D4C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782475-EA93-338E-680F-7DD733778611}"/>
              </a:ext>
            </a:extLst>
          </p:cNvPr>
          <p:cNvSpPr>
            <a:spLocks noGrp="1"/>
          </p:cNvSpPr>
          <p:nvPr>
            <p:ph type="dt" sz="half" idx="10"/>
          </p:nvPr>
        </p:nvSpPr>
        <p:spPr/>
        <p:txBody>
          <a:bodyPr/>
          <a:lstStyle/>
          <a:p>
            <a:fld id="{988E2B90-9258-0F40-A9E5-D2208FA6325D}" type="datetimeFigureOut">
              <a:rPr lang="en-US" smtClean="0"/>
              <a:t>12/6/23</a:t>
            </a:fld>
            <a:endParaRPr lang="en-US"/>
          </a:p>
        </p:txBody>
      </p:sp>
      <p:sp>
        <p:nvSpPr>
          <p:cNvPr id="6" name="Footer Placeholder 5">
            <a:extLst>
              <a:ext uri="{FF2B5EF4-FFF2-40B4-BE49-F238E27FC236}">
                <a16:creationId xmlns:a16="http://schemas.microsoft.com/office/drawing/2014/main" id="{21DEEEDB-8C52-C943-813C-B55759F2A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2CBBF-BD0B-6B89-E217-4AC02F3A8DB8}"/>
              </a:ext>
            </a:extLst>
          </p:cNvPr>
          <p:cNvSpPr>
            <a:spLocks noGrp="1"/>
          </p:cNvSpPr>
          <p:nvPr>
            <p:ph type="sldNum" sz="quarter" idx="12"/>
          </p:nvPr>
        </p:nvSpPr>
        <p:spPr/>
        <p:txBody>
          <a:bodyPr/>
          <a:lstStyle/>
          <a:p>
            <a:fld id="{16DDD473-3B00-5F40-8310-9A8C5FEE8F86}" type="slidenum">
              <a:rPr lang="en-US" smtClean="0"/>
              <a:t>‹#›</a:t>
            </a:fld>
            <a:endParaRPr lang="en-US"/>
          </a:p>
        </p:txBody>
      </p:sp>
    </p:spTree>
    <p:extLst>
      <p:ext uri="{BB962C8B-B14F-4D97-AF65-F5344CB8AC3E}">
        <p14:creationId xmlns:p14="http://schemas.microsoft.com/office/powerpoint/2010/main" val="210617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CADCE-CBD6-D123-82D5-D174A7CA97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297441-1C00-F114-4888-F6104A0B28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22D475-DF63-8A17-10B6-353AFCC25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05558D-1CB7-0A19-0C0A-4C7CACBE29AD}"/>
              </a:ext>
            </a:extLst>
          </p:cNvPr>
          <p:cNvSpPr>
            <a:spLocks noGrp="1"/>
          </p:cNvSpPr>
          <p:nvPr>
            <p:ph type="dt" sz="half" idx="10"/>
          </p:nvPr>
        </p:nvSpPr>
        <p:spPr/>
        <p:txBody>
          <a:bodyPr/>
          <a:lstStyle/>
          <a:p>
            <a:fld id="{988E2B90-9258-0F40-A9E5-D2208FA6325D}" type="datetimeFigureOut">
              <a:rPr lang="en-US" smtClean="0"/>
              <a:t>12/6/23</a:t>
            </a:fld>
            <a:endParaRPr lang="en-US"/>
          </a:p>
        </p:txBody>
      </p:sp>
      <p:sp>
        <p:nvSpPr>
          <p:cNvPr id="6" name="Footer Placeholder 5">
            <a:extLst>
              <a:ext uri="{FF2B5EF4-FFF2-40B4-BE49-F238E27FC236}">
                <a16:creationId xmlns:a16="http://schemas.microsoft.com/office/drawing/2014/main" id="{4A230151-662F-17C1-0521-9E666967E9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80FD0D-2A6D-5DDE-5FA3-A1084D6E9AED}"/>
              </a:ext>
            </a:extLst>
          </p:cNvPr>
          <p:cNvSpPr>
            <a:spLocks noGrp="1"/>
          </p:cNvSpPr>
          <p:nvPr>
            <p:ph type="sldNum" sz="quarter" idx="12"/>
          </p:nvPr>
        </p:nvSpPr>
        <p:spPr/>
        <p:txBody>
          <a:bodyPr/>
          <a:lstStyle/>
          <a:p>
            <a:fld id="{16DDD473-3B00-5F40-8310-9A8C5FEE8F86}" type="slidenum">
              <a:rPr lang="en-US" smtClean="0"/>
              <a:t>‹#›</a:t>
            </a:fld>
            <a:endParaRPr lang="en-US"/>
          </a:p>
        </p:txBody>
      </p:sp>
    </p:spTree>
    <p:extLst>
      <p:ext uri="{BB962C8B-B14F-4D97-AF65-F5344CB8AC3E}">
        <p14:creationId xmlns:p14="http://schemas.microsoft.com/office/powerpoint/2010/main" val="3600033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2F5BE3-769A-02C1-099B-86170EDE40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7A63F0-B6B6-045B-4323-91956C4F0F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1DD27-701C-40D8-5302-E24049171A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8E2B90-9258-0F40-A9E5-D2208FA6325D}" type="datetimeFigureOut">
              <a:rPr lang="en-US" smtClean="0"/>
              <a:t>12/6/23</a:t>
            </a:fld>
            <a:endParaRPr lang="en-US"/>
          </a:p>
        </p:txBody>
      </p:sp>
      <p:sp>
        <p:nvSpPr>
          <p:cNvPr id="5" name="Footer Placeholder 4">
            <a:extLst>
              <a:ext uri="{FF2B5EF4-FFF2-40B4-BE49-F238E27FC236}">
                <a16:creationId xmlns:a16="http://schemas.microsoft.com/office/drawing/2014/main" id="{C364C2AF-8C23-4976-D935-F72F530E5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B67B69-3288-1D90-7B2D-5AF61E73B1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DD473-3B00-5F40-8310-9A8C5FEE8F86}" type="slidenum">
              <a:rPr lang="en-US" smtClean="0"/>
              <a:t>‹#›</a:t>
            </a:fld>
            <a:endParaRPr lang="en-US"/>
          </a:p>
        </p:txBody>
      </p:sp>
    </p:spTree>
    <p:extLst>
      <p:ext uri="{BB962C8B-B14F-4D97-AF65-F5344CB8AC3E}">
        <p14:creationId xmlns:p14="http://schemas.microsoft.com/office/powerpoint/2010/main" val="1530896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nelgiriyewithana/credit-card-fraud-detection-dataset-2023/"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credit cards&#10;&#10;Description automatically generated">
            <a:extLst>
              <a:ext uri="{FF2B5EF4-FFF2-40B4-BE49-F238E27FC236}">
                <a16:creationId xmlns:a16="http://schemas.microsoft.com/office/drawing/2014/main" id="{4DDB33C0-A3BE-8E2D-89AE-25E30C353150}"/>
              </a:ext>
            </a:extLst>
          </p:cNvPr>
          <p:cNvPicPr>
            <a:picLocks noChangeAspect="1"/>
          </p:cNvPicPr>
          <p:nvPr/>
        </p:nvPicPr>
        <p:blipFill>
          <a:blip r:embed="rId2"/>
          <a:stretch>
            <a:fillRect/>
          </a:stretch>
        </p:blipFill>
        <p:spPr>
          <a:xfrm>
            <a:off x="0" y="0"/>
            <a:ext cx="12192000" cy="6858000"/>
          </a:xfrm>
          <a:prstGeom prst="rect">
            <a:avLst/>
          </a:prstGeom>
        </p:spPr>
      </p:pic>
      <p:sp>
        <p:nvSpPr>
          <p:cNvPr id="10" name="Rounded Rectangle 9">
            <a:extLst>
              <a:ext uri="{FF2B5EF4-FFF2-40B4-BE49-F238E27FC236}">
                <a16:creationId xmlns:a16="http://schemas.microsoft.com/office/drawing/2014/main" id="{77D55D9C-A29E-4E63-6775-A32757913D30}"/>
              </a:ext>
            </a:extLst>
          </p:cNvPr>
          <p:cNvSpPr/>
          <p:nvPr/>
        </p:nvSpPr>
        <p:spPr>
          <a:xfrm>
            <a:off x="1186249" y="978917"/>
            <a:ext cx="10827075" cy="4361935"/>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6D94902-EE1C-5D2A-26A8-ACFCE2E14BA3}"/>
              </a:ext>
            </a:extLst>
          </p:cNvPr>
          <p:cNvSpPr/>
          <p:nvPr/>
        </p:nvSpPr>
        <p:spPr>
          <a:xfrm>
            <a:off x="178675" y="1327638"/>
            <a:ext cx="11613931" cy="4202723"/>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38FC39-D31A-EE58-541D-BEEDEADE1E96}"/>
              </a:ext>
            </a:extLst>
          </p:cNvPr>
          <p:cNvSpPr txBox="1"/>
          <p:nvPr/>
        </p:nvSpPr>
        <p:spPr>
          <a:xfrm>
            <a:off x="4445877" y="2680319"/>
            <a:ext cx="7525406" cy="2062103"/>
          </a:xfrm>
          <a:prstGeom prst="rect">
            <a:avLst/>
          </a:prstGeom>
          <a:noFill/>
        </p:spPr>
        <p:txBody>
          <a:bodyPr wrap="square" rtlCol="0">
            <a:spAutoFit/>
          </a:bodyPr>
          <a:lstStyle/>
          <a:p>
            <a:r>
              <a:rPr lang="en-US" sz="3200" b="1" kern="100" dirty="0">
                <a:solidFill>
                  <a:schemeClr val="bg1"/>
                </a:solidFill>
                <a:effectLst/>
                <a:latin typeface="Aharoni" panose="02010803020104030203" pitchFamily="2" charset="-79"/>
                <a:ea typeface="Calibri" panose="020F0502020204030204" pitchFamily="34" charset="0"/>
                <a:cs typeface="Aharoni" panose="02010803020104030203" pitchFamily="2" charset="-79"/>
              </a:rPr>
              <a:t>Importance of Creating a Supervised Machine Learning Model for Credit Card Fraud Detection.</a:t>
            </a:r>
            <a:endParaRPr lang="en-US" sz="3200" kern="100" dirty="0">
              <a:solidFill>
                <a:schemeClr val="bg1"/>
              </a:solidFill>
              <a:effectLst/>
              <a:latin typeface="Aharoni" panose="02010803020104030203" pitchFamily="2" charset="-79"/>
              <a:ea typeface="Calibri" panose="020F0502020204030204" pitchFamily="34" charset="0"/>
              <a:cs typeface="Aharoni" panose="02010803020104030203" pitchFamily="2" charset="-79"/>
            </a:endParaRPr>
          </a:p>
          <a:p>
            <a:endParaRPr lang="en-US" sz="3200" dirty="0">
              <a:solidFill>
                <a:schemeClr val="bg1"/>
              </a:solidFill>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59AA08CB-0589-29A4-C3EA-23B99191FA9D}"/>
              </a:ext>
            </a:extLst>
          </p:cNvPr>
          <p:cNvSpPr txBox="1"/>
          <p:nvPr/>
        </p:nvSpPr>
        <p:spPr>
          <a:xfrm>
            <a:off x="178675" y="1928689"/>
            <a:ext cx="11077903" cy="1938992"/>
          </a:xfrm>
          <a:prstGeom prst="rect">
            <a:avLst/>
          </a:prstGeom>
          <a:noFill/>
        </p:spPr>
        <p:txBody>
          <a:bodyPr wrap="square" rtlCol="0">
            <a:spAutoFit/>
          </a:bodyPr>
          <a:lstStyle/>
          <a:p>
            <a:r>
              <a:rPr lang="en-US" sz="6000" b="1" dirty="0">
                <a:solidFill>
                  <a:schemeClr val="bg1"/>
                </a:solidFill>
                <a:latin typeface="Aharoni" panose="02010803020104030203" pitchFamily="2" charset="-79"/>
                <a:cs typeface="Aharoni" panose="02010803020104030203" pitchFamily="2" charset="-79"/>
              </a:rPr>
              <a:t>CREDIT CARD FRAUD DETECTION:</a:t>
            </a:r>
          </a:p>
        </p:txBody>
      </p:sp>
      <p:sp>
        <p:nvSpPr>
          <p:cNvPr id="9" name="TextBox 8">
            <a:extLst>
              <a:ext uri="{FF2B5EF4-FFF2-40B4-BE49-F238E27FC236}">
                <a16:creationId xmlns:a16="http://schemas.microsoft.com/office/drawing/2014/main" id="{24F7D28B-4BF6-4770-3A72-E2987DE9D242}"/>
              </a:ext>
            </a:extLst>
          </p:cNvPr>
          <p:cNvSpPr txBox="1"/>
          <p:nvPr/>
        </p:nvSpPr>
        <p:spPr>
          <a:xfrm>
            <a:off x="7153709" y="4116455"/>
            <a:ext cx="3491992" cy="461665"/>
          </a:xfrm>
          <a:prstGeom prst="rect">
            <a:avLst/>
          </a:prstGeom>
          <a:noFill/>
        </p:spPr>
        <p:txBody>
          <a:bodyPr wrap="square" rtlCol="0">
            <a:spAutoFit/>
          </a:bodyPr>
          <a:lstStyle/>
          <a:p>
            <a:r>
              <a:rPr lang="en-US" sz="2400" dirty="0">
                <a:solidFill>
                  <a:schemeClr val="bg1"/>
                </a:solidFill>
              </a:rPr>
              <a:t>BY JERIMEY SIMONS</a:t>
            </a:r>
          </a:p>
        </p:txBody>
      </p:sp>
    </p:spTree>
    <p:extLst>
      <p:ext uri="{BB962C8B-B14F-4D97-AF65-F5344CB8AC3E}">
        <p14:creationId xmlns:p14="http://schemas.microsoft.com/office/powerpoint/2010/main" val="3579000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light bulb with rays of light shining through it&#10;&#10;Description automatically generated">
            <a:extLst>
              <a:ext uri="{FF2B5EF4-FFF2-40B4-BE49-F238E27FC236}">
                <a16:creationId xmlns:a16="http://schemas.microsoft.com/office/drawing/2014/main" id="{82EF5F6D-523D-45FC-73F9-57C9CB7D8D0F}"/>
              </a:ext>
            </a:extLst>
          </p:cNvPr>
          <p:cNvPicPr>
            <a:picLocks noChangeAspect="1"/>
          </p:cNvPicPr>
          <p:nvPr/>
        </p:nvPicPr>
        <p:blipFill rotWithShape="1">
          <a:blip r:embed="rId2"/>
          <a:srcRect t="10588" r="9089" b="4296"/>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27355919-2C36-52A1-DB50-59FBCFE358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i="0" dirty="0">
                <a:solidFill>
                  <a:schemeClr val="bg1"/>
                </a:solidFill>
                <a:effectLst/>
              </a:rPr>
              <a:t>Neural Network Model Overview:</a:t>
            </a:r>
            <a:endParaRPr lang="en-US" sz="4800" dirty="0">
              <a:solidFill>
                <a:schemeClr val="bg1"/>
              </a:solidFill>
            </a:endParaRP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365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E75EE-F471-5091-6E82-F785CA302A4E}"/>
              </a:ext>
            </a:extLst>
          </p:cNvPr>
          <p:cNvSpPr>
            <a:spLocks noGrp="1"/>
          </p:cNvSpPr>
          <p:nvPr>
            <p:ph type="title"/>
          </p:nvPr>
        </p:nvSpPr>
        <p:spPr>
          <a:xfrm>
            <a:off x="635000" y="640823"/>
            <a:ext cx="3418659" cy="5583148"/>
          </a:xfrm>
        </p:spPr>
        <p:txBody>
          <a:bodyPr anchor="ctr">
            <a:normAutofit/>
          </a:bodyPr>
          <a:lstStyle/>
          <a:p>
            <a:r>
              <a:rPr lang="en-US" sz="5400" b="0" i="0" dirty="0">
                <a:effectLst/>
                <a:latin typeface="Söhne"/>
              </a:rPr>
              <a:t>Dataset At </a:t>
            </a:r>
            <a:r>
              <a:rPr lang="en-US" sz="5400" dirty="0">
                <a:latin typeface="Söhne"/>
              </a:rPr>
              <a:t>First Glance</a:t>
            </a:r>
            <a:r>
              <a:rPr lang="en-US" sz="5400" b="0" i="0" dirty="0">
                <a:effectLst/>
                <a:latin typeface="Söhne"/>
              </a:rPr>
              <a:t>:</a:t>
            </a:r>
            <a:br>
              <a:rPr lang="en-US" sz="5400" b="0" i="0" dirty="0">
                <a:effectLst/>
                <a:latin typeface="Söhne"/>
              </a:rPr>
            </a:br>
            <a:br>
              <a:rPr lang="en-US" sz="5400" b="0" i="0" dirty="0">
                <a:effectLst/>
                <a:latin typeface="Söhne"/>
              </a:rPr>
            </a:br>
            <a:endParaRPr lang="en-US" sz="5400" dirty="0"/>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C73AAE5-42A7-7187-A958-5E2949E09A1F}"/>
              </a:ext>
            </a:extLst>
          </p:cNvPr>
          <p:cNvGraphicFramePr>
            <a:graphicFrameLocks noGrp="1"/>
          </p:cNvGraphicFramePr>
          <p:nvPr>
            <p:ph idx="1"/>
            <p:extLst>
              <p:ext uri="{D42A27DB-BD31-4B8C-83A1-F6EECF244321}">
                <p14:modId xmlns:p14="http://schemas.microsoft.com/office/powerpoint/2010/main" val="353202394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198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A3EDD8B-F104-4A55-99F5-E4331DC45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AB268CE-4919-4272-9519-2BF1C993F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pic>
        <p:nvPicPr>
          <p:cNvPr id="42" name="Graphic 41">
            <a:extLst>
              <a:ext uri="{FF2B5EF4-FFF2-40B4-BE49-F238E27FC236}">
                <a16:creationId xmlns:a16="http://schemas.microsoft.com/office/drawing/2014/main" id="{68058C27-89F7-4E4D-9216-DE9D206C38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54324" y="-2665475"/>
            <a:ext cx="5486400" cy="12188952"/>
          </a:xfrm>
          <a:prstGeom prst="rect">
            <a:avLst/>
          </a:prstGeom>
        </p:spPr>
      </p:pic>
      <p:sp>
        <p:nvSpPr>
          <p:cNvPr id="2" name="Title 1">
            <a:extLst>
              <a:ext uri="{FF2B5EF4-FFF2-40B4-BE49-F238E27FC236}">
                <a16:creationId xmlns:a16="http://schemas.microsoft.com/office/drawing/2014/main" id="{2960A06A-FE47-9B21-F2F9-698236D42F9E}"/>
              </a:ext>
            </a:extLst>
          </p:cNvPr>
          <p:cNvSpPr>
            <a:spLocks noGrp="1"/>
          </p:cNvSpPr>
          <p:nvPr>
            <p:ph type="title"/>
          </p:nvPr>
        </p:nvSpPr>
        <p:spPr>
          <a:xfrm>
            <a:off x="1463040" y="685797"/>
            <a:ext cx="5029200" cy="2263779"/>
          </a:xfrm>
        </p:spPr>
        <p:txBody>
          <a:bodyPr anchor="t">
            <a:normAutofit/>
          </a:bodyPr>
          <a:lstStyle/>
          <a:p>
            <a:r>
              <a:rPr lang="en-US" sz="5000" b="0" i="0">
                <a:effectLst/>
                <a:latin typeface="Söhne"/>
              </a:rPr>
              <a:t>Data Preprocessing:</a:t>
            </a:r>
            <a:br>
              <a:rPr lang="en-US" sz="5000" b="0" i="0">
                <a:effectLst/>
                <a:latin typeface="Söhne"/>
              </a:rPr>
            </a:br>
            <a:endParaRPr lang="en-US" sz="5000"/>
          </a:p>
        </p:txBody>
      </p:sp>
      <p:sp>
        <p:nvSpPr>
          <p:cNvPr id="43" name="Rectangle 42">
            <a:extLst>
              <a:ext uri="{FF2B5EF4-FFF2-40B4-BE49-F238E27FC236}">
                <a16:creationId xmlns:a16="http://schemas.microsoft.com/office/drawing/2014/main" id="{CD3460B9-1ECC-431D-917D-DF335964E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45235B-B264-E2AF-C8C3-DDA4E3B032CA}"/>
              </a:ext>
            </a:extLst>
          </p:cNvPr>
          <p:cNvSpPr>
            <a:spLocks noGrp="1"/>
          </p:cNvSpPr>
          <p:nvPr>
            <p:ph idx="1"/>
          </p:nvPr>
        </p:nvSpPr>
        <p:spPr>
          <a:xfrm>
            <a:off x="1463040" y="3133724"/>
            <a:ext cx="5029200" cy="2746621"/>
          </a:xfrm>
        </p:spPr>
        <p:txBody>
          <a:bodyPr>
            <a:normAutofit/>
          </a:bodyPr>
          <a:lstStyle/>
          <a:p>
            <a:pPr>
              <a:buFont typeface="+mj-lt"/>
              <a:buAutoNum type="arabicPeriod"/>
            </a:pPr>
            <a:r>
              <a:rPr lang="en-US" sz="1800" b="1" i="0">
                <a:effectLst/>
                <a:latin typeface="Söhne"/>
              </a:rPr>
              <a:t>Scaling:</a:t>
            </a:r>
            <a:endParaRPr lang="en-US" sz="1800" b="0" i="0">
              <a:effectLst/>
              <a:latin typeface="Söhne"/>
            </a:endParaRPr>
          </a:p>
          <a:p>
            <a:pPr marL="742950" lvl="1" indent="-285750">
              <a:buFont typeface="+mj-lt"/>
              <a:buAutoNum type="arabicPeriod"/>
            </a:pPr>
            <a:r>
              <a:rPr lang="en-US" sz="1800" b="0" i="0">
                <a:effectLst/>
                <a:latin typeface="Söhne"/>
              </a:rPr>
              <a:t>The 'Amount' feature has been scaled using StandardScaler.</a:t>
            </a:r>
          </a:p>
          <a:p>
            <a:pPr>
              <a:buFont typeface="+mj-lt"/>
              <a:buAutoNum type="arabicPeriod"/>
            </a:pPr>
            <a:r>
              <a:rPr lang="en-US" sz="1800" b="1" i="0">
                <a:effectLst/>
                <a:latin typeface="Söhne"/>
              </a:rPr>
              <a:t>Train-Test Split:</a:t>
            </a:r>
            <a:endParaRPr lang="en-US" sz="1800" b="0" i="0">
              <a:effectLst/>
              <a:latin typeface="Söhne"/>
            </a:endParaRPr>
          </a:p>
          <a:p>
            <a:pPr marL="742950" lvl="1" indent="-285750">
              <a:buFont typeface="+mj-lt"/>
              <a:buAutoNum type="arabicPeriod"/>
            </a:pPr>
            <a:r>
              <a:rPr lang="en-US" sz="1800" b="0" i="0">
                <a:effectLst/>
                <a:latin typeface="Söhne"/>
              </a:rPr>
              <a:t>The dataset has been split into training and testing sets with a ratio of 70:30.</a:t>
            </a:r>
          </a:p>
        </p:txBody>
      </p:sp>
      <p:pic>
        <p:nvPicPr>
          <p:cNvPr id="7" name="Picture 6" descr="A screenshot of a cell phone&#10;&#10;Description automatically generated">
            <a:extLst>
              <a:ext uri="{FF2B5EF4-FFF2-40B4-BE49-F238E27FC236}">
                <a16:creationId xmlns:a16="http://schemas.microsoft.com/office/drawing/2014/main" id="{671ECA01-D987-1CB1-52CA-AB215CF162CC}"/>
              </a:ext>
            </a:extLst>
          </p:cNvPr>
          <p:cNvPicPr>
            <a:picLocks noChangeAspect="1"/>
          </p:cNvPicPr>
          <p:nvPr/>
        </p:nvPicPr>
        <p:blipFill rotWithShape="1">
          <a:blip r:embed="rId4"/>
          <a:srcRect r="-1" b="15517"/>
          <a:stretch/>
        </p:blipFill>
        <p:spPr>
          <a:xfrm>
            <a:off x="9282684" y="750441"/>
            <a:ext cx="2649426" cy="5428551"/>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6C47DB2-819F-9E4D-0740-5C8EDBDE1144}"/>
              </a:ext>
            </a:extLst>
          </p:cNvPr>
          <p:cNvPicPr>
            <a:picLocks noChangeAspect="1"/>
          </p:cNvPicPr>
          <p:nvPr/>
        </p:nvPicPr>
        <p:blipFill rotWithShape="1">
          <a:blip r:embed="rId5"/>
          <a:srcRect t="23088" b="21860"/>
          <a:stretch/>
        </p:blipFill>
        <p:spPr>
          <a:xfrm>
            <a:off x="6492240" y="679008"/>
            <a:ext cx="2649426" cy="5421762"/>
          </a:xfrm>
          <a:prstGeom prst="rect">
            <a:avLst/>
          </a:prstGeom>
        </p:spPr>
      </p:pic>
      <p:sp>
        <p:nvSpPr>
          <p:cNvPr id="39" name="Rectangle 38">
            <a:extLst>
              <a:ext uri="{FF2B5EF4-FFF2-40B4-BE49-F238E27FC236}">
                <a16:creationId xmlns:a16="http://schemas.microsoft.com/office/drawing/2014/main" id="{49119D18-CE20-4772-B1BA-33A0B5F99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B1E01B0-DC2D-72DA-DF80-C7E794C887F6}"/>
              </a:ext>
            </a:extLst>
          </p:cNvPr>
          <p:cNvSpPr/>
          <p:nvPr/>
        </p:nvSpPr>
        <p:spPr>
          <a:xfrm>
            <a:off x="8636605" y="2949576"/>
            <a:ext cx="778475" cy="667265"/>
          </a:xfrm>
          <a:prstGeom prst="rightArrow">
            <a:avLst/>
          </a:prstGeom>
          <a:solidFill>
            <a:schemeClr val="accent4">
              <a:lumMod val="60000"/>
              <a:lumOff val="40000"/>
            </a:schemeClr>
          </a:solidFill>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487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40">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6779C2-F13C-37B8-FF36-E5296E73F5E6}"/>
              </a:ext>
            </a:extLst>
          </p:cNvPr>
          <p:cNvSpPr>
            <a:spLocks noGrp="1"/>
          </p:cNvSpPr>
          <p:nvPr>
            <p:ph type="title"/>
          </p:nvPr>
        </p:nvSpPr>
        <p:spPr>
          <a:xfrm>
            <a:off x="1115568" y="548640"/>
            <a:ext cx="10168128" cy="1179576"/>
          </a:xfrm>
        </p:spPr>
        <p:txBody>
          <a:bodyPr>
            <a:normAutofit/>
          </a:bodyPr>
          <a:lstStyle/>
          <a:p>
            <a:r>
              <a:rPr lang="en-US" sz="3700" b="0" i="0">
                <a:effectLst/>
                <a:latin typeface="Söhne"/>
              </a:rPr>
              <a:t>Model Overview</a:t>
            </a:r>
            <a:br>
              <a:rPr lang="en-US" sz="3700" b="0" i="0">
                <a:effectLst/>
                <a:latin typeface="Söhne"/>
              </a:rPr>
            </a:br>
            <a:endParaRPr lang="en-US" sz="3700"/>
          </a:p>
        </p:txBody>
      </p:sp>
      <p:sp>
        <p:nvSpPr>
          <p:cNvPr id="43" name="Rectangle 42">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omputer program&#10;&#10;Description automatically generated">
            <a:extLst>
              <a:ext uri="{FF2B5EF4-FFF2-40B4-BE49-F238E27FC236}">
                <a16:creationId xmlns:a16="http://schemas.microsoft.com/office/drawing/2014/main" id="{1E9B71CB-16C3-82FE-5239-F346B12B46AB}"/>
              </a:ext>
            </a:extLst>
          </p:cNvPr>
          <p:cNvPicPr>
            <a:picLocks noChangeAspect="1"/>
          </p:cNvPicPr>
          <p:nvPr/>
        </p:nvPicPr>
        <p:blipFill rotWithShape="1">
          <a:blip r:embed="rId2"/>
          <a:srcRect r="25165"/>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65F0E7DB-438F-65D3-A4CE-F43FE1A44E4F}"/>
              </a:ext>
            </a:extLst>
          </p:cNvPr>
          <p:cNvSpPr>
            <a:spLocks noGrp="1"/>
          </p:cNvSpPr>
          <p:nvPr>
            <p:ph idx="1"/>
          </p:nvPr>
        </p:nvSpPr>
        <p:spPr>
          <a:xfrm>
            <a:off x="7413160" y="2248415"/>
            <a:ext cx="4283839" cy="4153394"/>
          </a:xfrm>
        </p:spPr>
        <p:txBody>
          <a:bodyPr anchor="ctr">
            <a:normAutofit lnSpcReduction="10000"/>
          </a:bodyPr>
          <a:lstStyle/>
          <a:p>
            <a:pPr>
              <a:buFont typeface="+mj-lt"/>
              <a:buAutoNum type="arabicPeriod"/>
            </a:pPr>
            <a:r>
              <a:rPr lang="en-US" sz="1900" b="1" i="0" dirty="0">
                <a:effectLst/>
                <a:latin typeface="Söhne"/>
              </a:rPr>
              <a:t>Neural Network Architecture:</a:t>
            </a:r>
            <a:endParaRPr lang="en-US" sz="1900" b="0" i="0" dirty="0">
              <a:effectLst/>
              <a:latin typeface="Söhne"/>
            </a:endParaRPr>
          </a:p>
          <a:p>
            <a:pPr marL="742950" lvl="1" indent="-285750">
              <a:buFont typeface="+mj-lt"/>
              <a:buAutoNum type="arabicPeriod"/>
            </a:pPr>
            <a:r>
              <a:rPr lang="en-US" sz="1900" b="0" i="0" dirty="0">
                <a:effectLst/>
                <a:latin typeface="Söhne"/>
              </a:rPr>
              <a:t>The neural network consists of one hidden layer with 10 units, </a:t>
            </a:r>
            <a:r>
              <a:rPr lang="en-US" sz="1900" b="0" i="0" dirty="0" err="1">
                <a:effectLst/>
                <a:latin typeface="Söhne"/>
              </a:rPr>
              <a:t>ReLU</a:t>
            </a:r>
            <a:r>
              <a:rPr lang="en-US" sz="1900" b="0" i="0" dirty="0">
                <a:effectLst/>
                <a:latin typeface="Söhne"/>
              </a:rPr>
              <a:t> activation, dropout regularization (dropout rate of 0.5), and an output layer with 1 unit and sigmoid activation for binary classification.</a:t>
            </a:r>
          </a:p>
          <a:p>
            <a:pPr>
              <a:buFont typeface="+mj-lt"/>
              <a:buAutoNum type="arabicPeriod"/>
            </a:pPr>
            <a:r>
              <a:rPr lang="en-US" sz="1900" b="1" i="0" dirty="0">
                <a:effectLst/>
                <a:latin typeface="Söhne"/>
              </a:rPr>
              <a:t>Model Compilation:</a:t>
            </a:r>
            <a:endParaRPr lang="en-US" sz="1900" b="0" i="0" dirty="0">
              <a:effectLst/>
              <a:latin typeface="Söhne"/>
            </a:endParaRPr>
          </a:p>
          <a:p>
            <a:pPr marL="742950" lvl="1" indent="-285750">
              <a:buFont typeface="+mj-lt"/>
              <a:buAutoNum type="arabicPeriod"/>
            </a:pPr>
            <a:r>
              <a:rPr lang="en-US" sz="1900" b="0" i="0" dirty="0">
                <a:effectLst/>
                <a:latin typeface="Söhne"/>
              </a:rPr>
              <a:t>Binary </a:t>
            </a:r>
            <a:r>
              <a:rPr lang="en-US" sz="1900" b="0" i="0" dirty="0" err="1">
                <a:effectLst/>
                <a:latin typeface="Söhne"/>
              </a:rPr>
              <a:t>crossentropy</a:t>
            </a:r>
            <a:r>
              <a:rPr lang="en-US" sz="1900" b="0" i="0" dirty="0">
                <a:effectLst/>
                <a:latin typeface="Söhne"/>
              </a:rPr>
              <a:t> is used as the loss function, and the Adam optimizer is employed.</a:t>
            </a:r>
          </a:p>
          <a:p>
            <a:pPr>
              <a:buFont typeface="+mj-lt"/>
              <a:buAutoNum type="arabicPeriod"/>
            </a:pPr>
            <a:r>
              <a:rPr lang="en-US" sz="1900" b="1" i="0" dirty="0">
                <a:effectLst/>
                <a:latin typeface="Söhne"/>
              </a:rPr>
              <a:t>Model Training:</a:t>
            </a:r>
            <a:endParaRPr lang="en-US" sz="1900" b="0" i="0" dirty="0">
              <a:effectLst/>
              <a:latin typeface="Söhne"/>
            </a:endParaRPr>
          </a:p>
          <a:p>
            <a:pPr marL="742950" lvl="1" indent="-285750">
              <a:buFont typeface="+mj-lt"/>
              <a:buAutoNum type="arabicPeriod"/>
            </a:pPr>
            <a:r>
              <a:rPr lang="en-US" sz="1900" b="0" i="0" dirty="0">
                <a:effectLst/>
                <a:latin typeface="Söhne"/>
              </a:rPr>
              <a:t>The model is trained for 50 epochs with a batch size of 10.</a:t>
            </a:r>
          </a:p>
          <a:p>
            <a:endParaRPr lang="en-US" sz="1500" dirty="0"/>
          </a:p>
        </p:txBody>
      </p:sp>
    </p:spTree>
    <p:extLst>
      <p:ext uri="{BB962C8B-B14F-4D97-AF65-F5344CB8AC3E}">
        <p14:creationId xmlns:p14="http://schemas.microsoft.com/office/powerpoint/2010/main" val="3405672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74349-3C2F-7868-28F6-ECCF6FBAB1D4}"/>
              </a:ext>
            </a:extLst>
          </p:cNvPr>
          <p:cNvSpPr>
            <a:spLocks noGrp="1"/>
          </p:cNvSpPr>
          <p:nvPr>
            <p:ph type="title"/>
          </p:nvPr>
        </p:nvSpPr>
        <p:spPr>
          <a:xfrm>
            <a:off x="838200" y="365125"/>
            <a:ext cx="10515600" cy="1325563"/>
          </a:xfrm>
        </p:spPr>
        <p:txBody>
          <a:bodyPr>
            <a:normAutofit/>
          </a:bodyPr>
          <a:lstStyle/>
          <a:p>
            <a:r>
              <a:rPr lang="en-US" sz="4200" b="0" i="0">
                <a:effectLst/>
                <a:latin typeface="Söhne"/>
              </a:rPr>
              <a:t>Model Evaluation</a:t>
            </a:r>
            <a:br>
              <a:rPr lang="en-US" sz="4200" b="0" i="0">
                <a:effectLst/>
                <a:latin typeface="Söhne"/>
              </a:rPr>
            </a:br>
            <a:endParaRPr lang="en-US" sz="4200"/>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3D0182-CCCD-81DA-96A0-B2578AA7E73E}"/>
              </a:ext>
            </a:extLst>
          </p:cNvPr>
          <p:cNvSpPr>
            <a:spLocks noGrp="1"/>
          </p:cNvSpPr>
          <p:nvPr>
            <p:ph idx="1"/>
          </p:nvPr>
        </p:nvSpPr>
        <p:spPr>
          <a:xfrm>
            <a:off x="838200" y="1929384"/>
            <a:ext cx="10515600" cy="4251960"/>
          </a:xfrm>
        </p:spPr>
        <p:txBody>
          <a:bodyPr>
            <a:normAutofit/>
          </a:bodyPr>
          <a:lstStyle/>
          <a:p>
            <a:pPr>
              <a:buFont typeface="+mj-lt"/>
              <a:buAutoNum type="arabicPeriod"/>
            </a:pPr>
            <a:r>
              <a:rPr lang="en-US" sz="1900" b="1" i="0">
                <a:effectLst/>
                <a:latin typeface="Söhne"/>
              </a:rPr>
              <a:t>Training and Testing Accuracy:</a:t>
            </a:r>
            <a:endParaRPr lang="en-US" sz="1900" b="0" i="0">
              <a:effectLst/>
              <a:latin typeface="Söhne"/>
            </a:endParaRPr>
          </a:p>
          <a:p>
            <a:pPr marL="742950" lvl="1" indent="-285750">
              <a:buFont typeface="+mj-lt"/>
              <a:buAutoNum type="arabicPeriod"/>
            </a:pPr>
            <a:r>
              <a:rPr lang="en-US" sz="1900" b="0" i="0">
                <a:effectLst/>
                <a:latin typeface="Söhne"/>
              </a:rPr>
              <a:t>The model achieved a high accuracy of approximately 98.19% on the training set and 98.24% on the testing set.</a:t>
            </a:r>
          </a:p>
          <a:p>
            <a:pPr>
              <a:buFont typeface="+mj-lt"/>
              <a:buAutoNum type="arabicPeriod"/>
            </a:pPr>
            <a:r>
              <a:rPr lang="en-US" sz="1900" b="1" i="0">
                <a:effectLst/>
                <a:latin typeface="Söhne"/>
              </a:rPr>
              <a:t>Precision, Recall, and F1-score:</a:t>
            </a:r>
            <a:endParaRPr lang="en-US" sz="1900" b="0" i="0">
              <a:effectLst/>
              <a:latin typeface="Söhne"/>
            </a:endParaRPr>
          </a:p>
          <a:p>
            <a:pPr marL="742950" lvl="1" indent="-285750">
              <a:buFont typeface="+mj-lt"/>
              <a:buAutoNum type="arabicPeriod"/>
            </a:pPr>
            <a:r>
              <a:rPr lang="en-US" sz="1900" b="0" i="0">
                <a:effectLst/>
                <a:latin typeface="Söhne"/>
              </a:rPr>
              <a:t>Precision: 98.38%</a:t>
            </a:r>
          </a:p>
          <a:p>
            <a:pPr marL="742950" lvl="1" indent="-285750">
              <a:buFont typeface="+mj-lt"/>
              <a:buAutoNum type="arabicPeriod"/>
            </a:pPr>
            <a:r>
              <a:rPr lang="en-US" sz="1900" b="0" i="0">
                <a:effectLst/>
                <a:latin typeface="Söhne"/>
              </a:rPr>
              <a:t>Recall: 98.11%</a:t>
            </a:r>
          </a:p>
          <a:p>
            <a:pPr marL="742950" lvl="1" indent="-285750">
              <a:buFont typeface="+mj-lt"/>
              <a:buAutoNum type="arabicPeriod"/>
            </a:pPr>
            <a:r>
              <a:rPr lang="en-US" sz="1900" b="0" i="0">
                <a:effectLst/>
                <a:latin typeface="Söhne"/>
              </a:rPr>
              <a:t>F1-score: 98.25%</a:t>
            </a:r>
          </a:p>
          <a:p>
            <a:pPr>
              <a:buFont typeface="+mj-lt"/>
              <a:buAutoNum type="arabicPeriod"/>
            </a:pPr>
            <a:r>
              <a:rPr lang="en-US" sz="1900" b="1" i="0">
                <a:effectLst/>
                <a:latin typeface="Söhne"/>
              </a:rPr>
              <a:t>Loss Visualization:</a:t>
            </a:r>
            <a:endParaRPr lang="en-US" sz="1900" b="0" i="0">
              <a:effectLst/>
              <a:latin typeface="Söhne"/>
            </a:endParaRPr>
          </a:p>
          <a:p>
            <a:pPr marL="742950" lvl="1" indent="-285750">
              <a:buFont typeface="+mj-lt"/>
              <a:buAutoNum type="arabicPeriod"/>
            </a:pPr>
            <a:r>
              <a:rPr lang="en-US" sz="1900" b="0" i="0">
                <a:effectLst/>
                <a:latin typeface="Söhne"/>
              </a:rPr>
              <a:t>Loss and accuracy are visualized over the epochs, showing a good convergence.</a:t>
            </a:r>
          </a:p>
          <a:p>
            <a:pPr>
              <a:buFont typeface="+mj-lt"/>
              <a:buAutoNum type="arabicPeriod"/>
            </a:pPr>
            <a:r>
              <a:rPr lang="en-US" sz="1900" b="1" i="0">
                <a:effectLst/>
                <a:latin typeface="Söhne"/>
              </a:rPr>
              <a:t>Correlation Analysis:</a:t>
            </a:r>
            <a:endParaRPr lang="en-US" sz="1900" b="0" i="0">
              <a:effectLst/>
              <a:latin typeface="Söhne"/>
            </a:endParaRPr>
          </a:p>
          <a:p>
            <a:pPr marL="742950" lvl="1" indent="-285750">
              <a:buFont typeface="+mj-lt"/>
              <a:buAutoNum type="arabicPeriod"/>
            </a:pPr>
            <a:r>
              <a:rPr lang="en-US" sz="1900" b="0" i="0">
                <a:effectLst/>
                <a:latin typeface="Söhne"/>
              </a:rPr>
              <a:t>A correlation analysis has been conducted, visualizing the correlation values of each feature with the target variable 'Class'. Features with high positive or negative correlation may have a significant impact on the classification task.</a:t>
            </a:r>
          </a:p>
          <a:p>
            <a:endParaRPr lang="en-US" sz="1900"/>
          </a:p>
        </p:txBody>
      </p:sp>
    </p:spTree>
    <p:extLst>
      <p:ext uri="{BB962C8B-B14F-4D97-AF65-F5344CB8AC3E}">
        <p14:creationId xmlns:p14="http://schemas.microsoft.com/office/powerpoint/2010/main" val="1936666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training and training accuracy&#10;&#10;Description automatically generated with medium confidence">
            <a:extLst>
              <a:ext uri="{FF2B5EF4-FFF2-40B4-BE49-F238E27FC236}">
                <a16:creationId xmlns:a16="http://schemas.microsoft.com/office/drawing/2014/main" id="{55097015-2D55-D266-8C01-7891BCFFEB9D}"/>
              </a:ext>
            </a:extLst>
          </p:cNvPr>
          <p:cNvPicPr>
            <a:picLocks noChangeAspect="1"/>
          </p:cNvPicPr>
          <p:nvPr/>
        </p:nvPicPr>
        <p:blipFill rotWithShape="1">
          <a:blip r:embed="rId2"/>
          <a:srcRect l="3273" r="950" b="-1"/>
          <a:stretch/>
        </p:blipFill>
        <p:spPr>
          <a:xfrm>
            <a:off x="1249518" y="1123527"/>
            <a:ext cx="9692958" cy="4604800"/>
          </a:xfrm>
          <a:prstGeom prst="rect">
            <a:avLst/>
          </a:prstGeom>
        </p:spPr>
      </p:pic>
    </p:spTree>
    <p:extLst>
      <p:ext uri="{BB962C8B-B14F-4D97-AF65-F5344CB8AC3E}">
        <p14:creationId xmlns:p14="http://schemas.microsoft.com/office/powerpoint/2010/main" val="2237216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different colored lines&#10;&#10;Description automatically generated">
            <a:extLst>
              <a:ext uri="{FF2B5EF4-FFF2-40B4-BE49-F238E27FC236}">
                <a16:creationId xmlns:a16="http://schemas.microsoft.com/office/drawing/2014/main" id="{F3A8B093-7000-4403-8100-678FD16B1776}"/>
              </a:ext>
            </a:extLst>
          </p:cNvPr>
          <p:cNvPicPr>
            <a:picLocks noChangeAspect="1"/>
          </p:cNvPicPr>
          <p:nvPr/>
        </p:nvPicPr>
        <p:blipFill>
          <a:blip r:embed="rId2"/>
          <a:stretch>
            <a:fillRect/>
          </a:stretch>
        </p:blipFill>
        <p:spPr>
          <a:xfrm>
            <a:off x="1826984" y="643467"/>
            <a:ext cx="8538031" cy="5571066"/>
          </a:xfrm>
          <a:prstGeom prst="rect">
            <a:avLst/>
          </a:prstGeom>
        </p:spPr>
      </p:pic>
    </p:spTree>
    <p:extLst>
      <p:ext uri="{BB962C8B-B14F-4D97-AF65-F5344CB8AC3E}">
        <p14:creationId xmlns:p14="http://schemas.microsoft.com/office/powerpoint/2010/main" val="146173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with different colored lines&#10;&#10;Description automatically generated">
            <a:extLst>
              <a:ext uri="{FF2B5EF4-FFF2-40B4-BE49-F238E27FC236}">
                <a16:creationId xmlns:a16="http://schemas.microsoft.com/office/drawing/2014/main" id="{FACD1836-6DB2-98FA-ED4F-7381A74D2717}"/>
              </a:ext>
            </a:extLst>
          </p:cNvPr>
          <p:cNvPicPr>
            <a:picLocks noGrp="1" noChangeAspect="1"/>
          </p:cNvPicPr>
          <p:nvPr>
            <p:ph idx="1"/>
          </p:nvPr>
        </p:nvPicPr>
        <p:blipFill>
          <a:blip r:embed="rId2"/>
          <a:stretch>
            <a:fillRect/>
          </a:stretch>
        </p:blipFill>
        <p:spPr>
          <a:xfrm>
            <a:off x="5117111" y="200954"/>
            <a:ext cx="6970001" cy="6456092"/>
          </a:xfrm>
          <a:ln w="15875">
            <a:solidFill>
              <a:schemeClr val="accent1">
                <a:shade val="15000"/>
              </a:schemeClr>
            </a:solidFill>
          </a:ln>
        </p:spPr>
      </p:pic>
      <p:sp>
        <p:nvSpPr>
          <p:cNvPr id="12" name="TextBox 11">
            <a:extLst>
              <a:ext uri="{FF2B5EF4-FFF2-40B4-BE49-F238E27FC236}">
                <a16:creationId xmlns:a16="http://schemas.microsoft.com/office/drawing/2014/main" id="{3962C38F-216F-0B88-2F6C-C3C766EAB027}"/>
              </a:ext>
            </a:extLst>
          </p:cNvPr>
          <p:cNvSpPr txBox="1"/>
          <p:nvPr/>
        </p:nvSpPr>
        <p:spPr>
          <a:xfrm>
            <a:off x="104888" y="613184"/>
            <a:ext cx="4615393" cy="6278642"/>
          </a:xfrm>
          <a:prstGeom prst="rect">
            <a:avLst/>
          </a:prstGeom>
          <a:noFill/>
        </p:spPr>
        <p:txBody>
          <a:bodyPr wrap="square" rtlCol="0">
            <a:spAutoFit/>
          </a:bodyPr>
          <a:lstStyle/>
          <a:p>
            <a:pPr algn="l">
              <a:buFont typeface="+mj-lt"/>
              <a:buAutoNum type="arabicPeriod"/>
            </a:pPr>
            <a:r>
              <a:rPr lang="en-US" sz="1600" b="1" i="0" dirty="0">
                <a:solidFill>
                  <a:srgbClr val="374151"/>
                </a:solidFill>
                <a:effectLst/>
                <a:latin typeface="Söhne"/>
              </a:rPr>
              <a:t>Strong Positive Correlation with Fraud (Class=1):</a:t>
            </a:r>
            <a:endParaRPr lang="en-US" sz="1600" b="0" i="0" dirty="0">
              <a:solidFill>
                <a:srgbClr val="374151"/>
              </a:solidFill>
              <a:effectLst/>
              <a:latin typeface="Söhne"/>
            </a:endParaRPr>
          </a:p>
          <a:p>
            <a:pPr marL="742950" lvl="1" indent="-285750" algn="l">
              <a:buFont typeface="+mj-lt"/>
              <a:buAutoNum type="arabicPeriod"/>
            </a:pPr>
            <a:r>
              <a:rPr lang="en-US" sz="1600" b="0" i="0" dirty="0">
                <a:solidFill>
                  <a:srgbClr val="374151"/>
                </a:solidFill>
                <a:effectLst/>
                <a:latin typeface="Söhne"/>
              </a:rPr>
              <a:t>Variables such as V4, V11, V12, V14, V16, V17, V18, V19, V20, and V21 show a relatively strong positive correlation with fraudulent transactions (Class=1). Among these, V14 and V17 exhibit the highest positive correlations.</a:t>
            </a:r>
          </a:p>
          <a:p>
            <a:pPr algn="l">
              <a:buFont typeface="+mj-lt"/>
              <a:buAutoNum type="arabicPeriod"/>
            </a:pPr>
            <a:r>
              <a:rPr lang="en-US" sz="1600" b="1" i="0" dirty="0">
                <a:solidFill>
                  <a:srgbClr val="374151"/>
                </a:solidFill>
                <a:effectLst/>
                <a:latin typeface="Söhne"/>
              </a:rPr>
              <a:t>Strong Negative Correlation with Fraud (Class=1):</a:t>
            </a:r>
            <a:endParaRPr lang="en-US" sz="1600" b="0" i="0" dirty="0">
              <a:solidFill>
                <a:srgbClr val="374151"/>
              </a:solidFill>
              <a:effectLst/>
              <a:latin typeface="Söhne"/>
            </a:endParaRPr>
          </a:p>
          <a:p>
            <a:pPr marL="742950" lvl="1" indent="-285750" algn="l">
              <a:buFont typeface="+mj-lt"/>
              <a:buAutoNum type="arabicPeriod"/>
            </a:pPr>
            <a:r>
              <a:rPr lang="en-US" sz="1600" b="0" i="0" dirty="0">
                <a:solidFill>
                  <a:srgbClr val="374151"/>
                </a:solidFill>
                <a:effectLst/>
                <a:latin typeface="Söhne"/>
              </a:rPr>
              <a:t>Variables like V3, V9, V10, V12, V14, V16, and V17 have a noticeable negative correlation with fraudulent transactions. Particularly, V3 and V10 show the highest negative correlations.</a:t>
            </a:r>
          </a:p>
          <a:p>
            <a:pPr algn="l">
              <a:buFont typeface="+mj-lt"/>
              <a:buAutoNum type="arabicPeriod"/>
            </a:pPr>
            <a:r>
              <a:rPr lang="en-US" sz="1600" b="1" i="0" u="sng" dirty="0">
                <a:solidFill>
                  <a:srgbClr val="374151"/>
                </a:solidFill>
                <a:effectLst/>
                <a:highlight>
                  <a:srgbClr val="FFFF00"/>
                </a:highlight>
                <a:latin typeface="Söhne"/>
              </a:rPr>
              <a:t>Amount and Class:</a:t>
            </a:r>
            <a:endParaRPr lang="en-US" sz="1600" b="0" i="0" u="sng" dirty="0">
              <a:solidFill>
                <a:srgbClr val="374151"/>
              </a:solidFill>
              <a:effectLst/>
              <a:highlight>
                <a:srgbClr val="FFFF00"/>
              </a:highlight>
              <a:latin typeface="Söhne"/>
            </a:endParaRPr>
          </a:p>
          <a:p>
            <a:pPr marL="742950" lvl="1" indent="-285750" algn="l">
              <a:buFont typeface="+mj-lt"/>
              <a:buAutoNum type="arabicPeriod"/>
            </a:pPr>
            <a:r>
              <a:rPr lang="en-US" sz="1600" b="0" i="0" u="sng" dirty="0">
                <a:solidFill>
                  <a:srgbClr val="374151"/>
                </a:solidFill>
                <a:effectLst/>
                <a:highlight>
                  <a:srgbClr val="FFFF00"/>
                </a:highlight>
                <a:latin typeface="Söhne"/>
              </a:rPr>
              <a:t>The variable "Amount" has a positive correlation with fraudulent transactions (Class=1). This indicates that fraudulent transactions tend to involve higher amounts.</a:t>
            </a:r>
          </a:p>
          <a:p>
            <a:pPr algn="l">
              <a:buFont typeface="+mj-lt"/>
              <a:buAutoNum type="arabicPeriod"/>
            </a:pPr>
            <a:r>
              <a:rPr lang="en-US" sz="1600" b="1" i="0" dirty="0">
                <a:solidFill>
                  <a:srgbClr val="374151"/>
                </a:solidFill>
                <a:effectLst/>
                <a:latin typeface="Söhne"/>
              </a:rPr>
              <a:t>V28 and Class:</a:t>
            </a:r>
            <a:endParaRPr lang="en-US" sz="1600" b="0" i="0" dirty="0">
              <a:solidFill>
                <a:srgbClr val="374151"/>
              </a:solidFill>
              <a:effectLst/>
              <a:latin typeface="Söhne"/>
            </a:endParaRPr>
          </a:p>
          <a:p>
            <a:pPr marL="742950" lvl="1" indent="-285750" algn="l">
              <a:buFont typeface="+mj-lt"/>
              <a:buAutoNum type="arabicPeriod"/>
            </a:pPr>
            <a:r>
              <a:rPr lang="en-US" sz="1600" b="0" i="0" dirty="0">
                <a:solidFill>
                  <a:srgbClr val="374151"/>
                </a:solidFill>
                <a:effectLst/>
                <a:latin typeface="Söhne"/>
              </a:rPr>
              <a:t>The variable V28 shows a positive correlation with fraudulent transactions (Class=1).</a:t>
            </a:r>
          </a:p>
          <a:p>
            <a:pPr algn="l">
              <a:buFont typeface="+mj-lt"/>
              <a:buAutoNum type="arabicPeriod"/>
            </a:pPr>
            <a:r>
              <a:rPr lang="en-US" sz="1600" b="1" i="0" dirty="0">
                <a:solidFill>
                  <a:srgbClr val="374151"/>
                </a:solidFill>
                <a:effectLst/>
                <a:latin typeface="Söhne"/>
              </a:rPr>
              <a:t>V22 and V23:</a:t>
            </a:r>
            <a:endParaRPr lang="en-US" sz="1600" b="0" i="0" dirty="0">
              <a:solidFill>
                <a:srgbClr val="374151"/>
              </a:solidFill>
              <a:effectLst/>
              <a:latin typeface="Söhne"/>
            </a:endParaRPr>
          </a:p>
          <a:p>
            <a:pPr marL="742950" lvl="1" indent="-285750" algn="l">
              <a:buFont typeface="+mj-lt"/>
              <a:buAutoNum type="arabicPeriod"/>
            </a:pPr>
            <a:r>
              <a:rPr lang="en-US" sz="1600" b="0" i="0" dirty="0">
                <a:solidFill>
                  <a:srgbClr val="374151"/>
                </a:solidFill>
                <a:effectLst/>
                <a:latin typeface="Söhne"/>
              </a:rPr>
              <a:t>V22 and V23 have a negative correlation.</a:t>
            </a:r>
          </a:p>
          <a:p>
            <a:endParaRPr lang="en-US" dirty="0"/>
          </a:p>
        </p:txBody>
      </p:sp>
      <p:sp>
        <p:nvSpPr>
          <p:cNvPr id="2" name="Title 1">
            <a:extLst>
              <a:ext uri="{FF2B5EF4-FFF2-40B4-BE49-F238E27FC236}">
                <a16:creationId xmlns:a16="http://schemas.microsoft.com/office/drawing/2014/main" id="{E4884D52-8BAD-E688-4E04-82B3437854A6}"/>
              </a:ext>
            </a:extLst>
          </p:cNvPr>
          <p:cNvSpPr>
            <a:spLocks noGrp="1"/>
          </p:cNvSpPr>
          <p:nvPr>
            <p:ph type="title"/>
          </p:nvPr>
        </p:nvSpPr>
        <p:spPr>
          <a:xfrm>
            <a:off x="0" y="-12357"/>
            <a:ext cx="10515600" cy="827903"/>
          </a:xfrm>
        </p:spPr>
        <p:txBody>
          <a:bodyPr/>
          <a:lstStyle/>
          <a:p>
            <a:r>
              <a:rPr lang="en-US" b="1" dirty="0"/>
              <a:t>Significant Features</a:t>
            </a:r>
          </a:p>
        </p:txBody>
      </p:sp>
      <p:sp>
        <p:nvSpPr>
          <p:cNvPr id="13" name="Oval 12">
            <a:extLst>
              <a:ext uri="{FF2B5EF4-FFF2-40B4-BE49-F238E27FC236}">
                <a16:creationId xmlns:a16="http://schemas.microsoft.com/office/drawing/2014/main" id="{470C31D4-BC92-8686-8D92-4FCBD77C408F}"/>
              </a:ext>
            </a:extLst>
          </p:cNvPr>
          <p:cNvSpPr/>
          <p:nvPr/>
        </p:nvSpPr>
        <p:spPr>
          <a:xfrm>
            <a:off x="0" y="3608173"/>
            <a:ext cx="4942703" cy="18164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652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31371-E6FD-D243-D208-B81426F0D742}"/>
              </a:ext>
            </a:extLst>
          </p:cNvPr>
          <p:cNvSpPr>
            <a:spLocks noGrp="1"/>
          </p:cNvSpPr>
          <p:nvPr>
            <p:ph type="title"/>
          </p:nvPr>
        </p:nvSpPr>
        <p:spPr/>
        <p:txBody>
          <a:bodyPr>
            <a:normAutofit fontScale="90000"/>
          </a:bodyPr>
          <a:lstStyle/>
          <a:p>
            <a:r>
              <a:rPr lang="en-US" sz="8900" b="1" u="sng" kern="100" dirty="0">
                <a:effectLst/>
                <a:latin typeface="Times New Roman" panose="02020603050405020304" pitchFamily="18" charset="0"/>
                <a:ea typeface="Calibri" panose="020F0502020204030204" pitchFamily="34" charset="0"/>
                <a:cs typeface="Times New Roman" panose="02020603050405020304" pitchFamily="18" charset="0"/>
              </a:rPr>
              <a:t>References</a:t>
            </a:r>
            <a:br>
              <a:rPr lang="en-US" sz="44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D277F53-B162-1A2C-0D90-3B2C728FB2C1}"/>
              </a:ext>
            </a:extLst>
          </p:cNvPr>
          <p:cNvSpPr>
            <a:spLocks noGrp="1"/>
          </p:cNvSpPr>
          <p:nvPr>
            <p:ph idx="1"/>
          </p:nvPr>
        </p:nvSpPr>
        <p:spPr/>
        <p:txBody>
          <a:bodyPr>
            <a:normAutofit fontScale="92500" lnSpcReduction="20000"/>
          </a:bodyPr>
          <a:lstStyle/>
          <a:p>
            <a:pPr marL="0" marR="0" indent="0">
              <a:spcBef>
                <a:spcPts val="0"/>
              </a:spcBef>
              <a:spcAft>
                <a:spcPts val="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Security.org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Team. (2023, January 31). </a:t>
            </a:r>
            <a:r>
              <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rPr>
              <a:t>2023 Credit Card Fraud Report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Retrieved from https://</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www.security.org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/digital-safety/credit-card-fraud-report/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U.S. Department of Justice. (2013, February 5). </a:t>
            </a:r>
            <a:r>
              <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rPr>
              <a:t>Eighteen People Charged In International, $200 Million Credit Card Fraud Scam.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Retrieved from https://</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www.justice.gov</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usao-nj</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/pr/eighteen-people-charged-international-200-million-credit-card-fraud-scam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Jay, M. (2023, September 12). </a:t>
            </a:r>
            <a:r>
              <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rPr>
              <a:t>Inflation is driving up consumer credit card debt by billions of dollars. NBC News.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Retrieved from https://</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www.nbcnews.com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/business/consumer/credit-card-debt-rising-as-student-loan-payments-restart-rcna104442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Ohlheiser</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 W. (2023, September 21). </a:t>
            </a:r>
            <a:r>
              <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rPr>
              <a:t>Gen Z falls for online scams more than their boomer grandparents do.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Vox. Retrieved from https://</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www.vox.com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/technology/23882304/gen-z-vs-boomers-scams-hacks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Obi, O. (2023, September 27). </a:t>
            </a:r>
            <a:r>
              <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rPr>
              <a:t>State of Internet Scams 2023</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Social Catfish. Retrieved from https://</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socialcatfish.com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scamfish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/state-of-internet-scams-2023/</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9661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12E7A0-91D7-68CC-1C2A-CC20D6DDADB8}"/>
              </a:ext>
            </a:extLst>
          </p:cNvPr>
          <p:cNvSpPr>
            <a:spLocks noGrp="1"/>
          </p:cNvSpPr>
          <p:nvPr>
            <p:ph idx="1"/>
          </p:nvPr>
        </p:nvSpPr>
        <p:spPr>
          <a:xfrm>
            <a:off x="541637" y="219248"/>
            <a:ext cx="11108724" cy="2066753"/>
          </a:xfrm>
        </p:spPr>
        <p:txBody>
          <a:bodyPr>
            <a:normAutofit lnSpcReduction="10000"/>
          </a:bodyPr>
          <a:lstStyle/>
          <a:p>
            <a:pPr marL="0" indent="0">
              <a:buNone/>
            </a:pPr>
            <a:r>
              <a:rPr lang="en-US" sz="3200" b="0" i="0" dirty="0">
                <a:effectLst/>
                <a:latin typeface="Söhne"/>
              </a:rPr>
              <a:t>Credit card fraud poses a substantial threat in today's digital landscape, impacting both individuals and businesses. The surge in credit card usage, combined with widespread internet connectivity, has created an environment ripe for exploitation by fraudsters, leading to significant financial losses. </a:t>
            </a:r>
            <a:endParaRPr lang="en-US" sz="3200" dirty="0"/>
          </a:p>
        </p:txBody>
      </p:sp>
      <p:graphicFrame>
        <p:nvGraphicFramePr>
          <p:cNvPr id="6" name="TextBox 3">
            <a:extLst>
              <a:ext uri="{FF2B5EF4-FFF2-40B4-BE49-F238E27FC236}">
                <a16:creationId xmlns:a16="http://schemas.microsoft.com/office/drawing/2014/main" id="{E918E85A-2532-F61B-D73D-31D6DC48BBFA}"/>
              </a:ext>
            </a:extLst>
          </p:cNvPr>
          <p:cNvGraphicFramePr/>
          <p:nvPr>
            <p:extLst>
              <p:ext uri="{D42A27DB-BD31-4B8C-83A1-F6EECF244321}">
                <p14:modId xmlns:p14="http://schemas.microsoft.com/office/powerpoint/2010/main" val="2138594606"/>
              </p:ext>
            </p:extLst>
          </p:nvPr>
        </p:nvGraphicFramePr>
        <p:xfrm>
          <a:off x="980301" y="2187146"/>
          <a:ext cx="10231396" cy="4286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8896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EC380F-BAC7-82C9-7A55-46300580521B}"/>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Solutions through Machine Learning </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FC47402-D90C-B99F-8949-F47F889E84FB}"/>
              </a:ext>
            </a:extLst>
          </p:cNvPr>
          <p:cNvSpPr>
            <a:spLocks noGrp="1"/>
          </p:cNvSpPr>
          <p:nvPr>
            <p:ph type="body" sz="half" idx="2"/>
          </p:nvPr>
        </p:nvSpPr>
        <p:spPr>
          <a:xfrm>
            <a:off x="590719" y="2330505"/>
            <a:ext cx="4559425" cy="3979585"/>
          </a:xfrm>
        </p:spPr>
        <p:txBody>
          <a:bodyPr vert="horz" lIns="91440" tIns="45720" rIns="91440" bIns="45720" rtlCol="0" anchor="ctr">
            <a:normAutofit/>
          </a:bodyPr>
          <a:lstStyle/>
          <a:p>
            <a:r>
              <a:rPr lang="en-US" sz="2400" dirty="0">
                <a:effectLst/>
              </a:rPr>
              <a:t>As the world is buzzing over the development of Artificial Intelligence, machine learning models are potential keys to the threat and offer a powerful tool to combat credit card fraud efficiently. Supervised machine learning algorithms can be trained on historical data to recognize patterns, anomalies, and potential fraud indicators.</a:t>
            </a:r>
          </a:p>
          <a:p>
            <a:pPr indent="-228600">
              <a:buFont typeface="Arial" panose="020B0604020202020204" pitchFamily="34" charset="0"/>
              <a:buChar char="•"/>
            </a:pPr>
            <a:endParaRPr lang="en-US"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computer with a brain and gears&#10;&#10;Description automatically generated with medium confidence">
            <a:extLst>
              <a:ext uri="{FF2B5EF4-FFF2-40B4-BE49-F238E27FC236}">
                <a16:creationId xmlns:a16="http://schemas.microsoft.com/office/drawing/2014/main" id="{53F21540-41DF-34A1-2734-0B6DCE4059EE}"/>
              </a:ext>
            </a:extLst>
          </p:cNvPr>
          <p:cNvPicPr>
            <a:picLocks noGrp="1" noChangeAspect="1"/>
          </p:cNvPicPr>
          <p:nvPr>
            <p:ph type="pic" idx="1"/>
          </p:nvPr>
        </p:nvPicPr>
        <p:blipFill rotWithShape="1">
          <a:blip r:embed="rId2"/>
          <a:srcRect l="2167" r="3961" b="3"/>
          <a:stretch/>
        </p:blipFill>
        <p:spPr>
          <a:xfrm>
            <a:off x="5977788" y="799352"/>
            <a:ext cx="5425410" cy="5259296"/>
          </a:xfrm>
          <a:prstGeom prst="rect">
            <a:avLst/>
          </a:prstGeom>
        </p:spPr>
      </p:pic>
    </p:spTree>
    <p:extLst>
      <p:ext uri="{BB962C8B-B14F-4D97-AF65-F5344CB8AC3E}">
        <p14:creationId xmlns:p14="http://schemas.microsoft.com/office/powerpoint/2010/main" val="3720019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13FEE99-04CB-C5FE-FEC1-157F132E4246}"/>
              </a:ext>
            </a:extLst>
          </p:cNvPr>
          <p:cNvSpPr>
            <a:spLocks noGrp="1"/>
          </p:cNvSpPr>
          <p:nvPr>
            <p:ph type="title"/>
          </p:nvPr>
        </p:nvSpPr>
        <p:spPr>
          <a:xfrm>
            <a:off x="960472" y="1139616"/>
            <a:ext cx="9942716" cy="1554480"/>
          </a:xfrm>
        </p:spPr>
        <p:txBody>
          <a:bodyPr vert="horz" lIns="91440" tIns="45720" rIns="91440" bIns="45720" rtlCol="0" anchor="ctr">
            <a:normAutofit fontScale="90000"/>
          </a:bodyPr>
          <a:lstStyle/>
          <a:p>
            <a:r>
              <a:rPr lang="en-US" sz="4900" b="1" i="0" kern="1200" spc="-300" dirty="0">
                <a:solidFill>
                  <a:schemeClr val="tx1"/>
                </a:solidFill>
                <a:effectLst/>
                <a:latin typeface="+mj-lt"/>
                <a:ea typeface="+mj-ea"/>
                <a:cs typeface="+mj-cs"/>
              </a:rPr>
              <a:t>CREDIT CARD FRAUD DETECTION DATASET 2023</a:t>
            </a:r>
            <a:br>
              <a:rPr lang="en-US" b="1" i="0" kern="1200" dirty="0">
                <a:solidFill>
                  <a:schemeClr val="tx1"/>
                </a:solidFill>
                <a:effectLst/>
                <a:latin typeface="+mj-lt"/>
                <a:ea typeface="+mj-ea"/>
                <a:cs typeface="+mj-cs"/>
              </a:rPr>
            </a:br>
            <a:endParaRPr lang="en-US"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9B69F822-8EC7-E66F-268B-E73BDAAF371A}"/>
              </a:ext>
            </a:extLst>
          </p:cNvPr>
          <p:cNvSpPr txBox="1"/>
          <p:nvPr/>
        </p:nvSpPr>
        <p:spPr>
          <a:xfrm>
            <a:off x="1043632" y="2903840"/>
            <a:ext cx="9942715" cy="3238340"/>
          </a:xfrm>
          <a:prstGeom prst="rect">
            <a:avLst/>
          </a:prstGeom>
        </p:spPr>
        <p:txBody>
          <a:bodyPr vert="horz" lIns="91440" tIns="45720" rIns="91440" bIns="45720" rtlCol="0" anchor="ctr">
            <a:normAutofit lnSpcReduction="10000"/>
          </a:bodyPr>
          <a:lstStyle/>
          <a:p>
            <a:pPr marR="0">
              <a:lnSpc>
                <a:spcPct val="90000"/>
              </a:lnSpc>
              <a:spcBef>
                <a:spcPts val="0"/>
              </a:spcBef>
              <a:spcAft>
                <a:spcPts val="600"/>
              </a:spcAft>
            </a:pPr>
            <a:r>
              <a:rPr lang="en-US" sz="1700" b="1" dirty="0">
                <a:effectLst/>
              </a:rPr>
              <a:t>Size of the Data Set</a:t>
            </a:r>
            <a:r>
              <a:rPr lang="en-US" sz="1700" dirty="0">
                <a:effectLst/>
              </a:rPr>
              <a:t>: 550,000 (</a:t>
            </a:r>
            <a:r>
              <a:rPr lang="en-US" sz="1600" dirty="0">
                <a:solidFill>
                  <a:srgbClr val="374151"/>
                </a:solidFill>
                <a:latin typeface="Söhne"/>
              </a:rPr>
              <a:t>B</a:t>
            </a:r>
            <a:r>
              <a:rPr lang="en-US" sz="1600" b="0" i="0" dirty="0">
                <a:solidFill>
                  <a:srgbClr val="374151"/>
                </a:solidFill>
                <a:effectLst/>
                <a:latin typeface="Söhne"/>
              </a:rPr>
              <a:t>inary Classification)</a:t>
            </a:r>
            <a:endParaRPr lang="en-US" sz="1700" dirty="0">
              <a:effectLst/>
            </a:endParaRPr>
          </a:p>
          <a:p>
            <a:pPr marR="0">
              <a:lnSpc>
                <a:spcPct val="90000"/>
              </a:lnSpc>
              <a:spcBef>
                <a:spcPts val="0"/>
              </a:spcBef>
              <a:spcAft>
                <a:spcPts val="600"/>
              </a:spcAft>
            </a:pPr>
            <a:r>
              <a:rPr lang="en-US" sz="1700" b="1" dirty="0">
                <a:effectLst/>
              </a:rPr>
              <a:t>Description:</a:t>
            </a:r>
            <a:r>
              <a:rPr lang="en-US" sz="1700" dirty="0">
                <a:effectLst/>
              </a:rPr>
              <a:t> “This dataset contains credit card transactions made by European cardholders in the year 2023. It comprises over 550,000 records, and the data has been anonymized to protect the cardholders' identities. The primary objective of this dataset is to facilitate the development of fraud detection algorithms and models to identify potentially fraudulent transactions.”</a:t>
            </a:r>
          </a:p>
          <a:p>
            <a:pPr marR="0">
              <a:lnSpc>
                <a:spcPct val="90000"/>
              </a:lnSpc>
              <a:spcBef>
                <a:spcPts val="0"/>
              </a:spcBef>
              <a:spcAft>
                <a:spcPts val="600"/>
              </a:spcAft>
            </a:pPr>
            <a:r>
              <a:rPr lang="en-US" sz="1700" b="1" dirty="0">
                <a:effectLst/>
              </a:rPr>
              <a:t>Variables/Features:</a:t>
            </a:r>
            <a:endParaRPr lang="en-US" sz="1700" dirty="0">
              <a:effectLst/>
            </a:endParaRPr>
          </a:p>
          <a:p>
            <a:pPr marL="0" marR="0" indent="-228600">
              <a:lnSpc>
                <a:spcPct val="90000"/>
              </a:lnSpc>
              <a:spcBef>
                <a:spcPts val="0"/>
              </a:spcBef>
              <a:spcAft>
                <a:spcPts val="600"/>
              </a:spcAft>
              <a:buFont typeface="Arial" panose="020B0604020202020204" pitchFamily="34" charset="0"/>
              <a:buChar char="•"/>
            </a:pPr>
            <a:r>
              <a:rPr lang="en-US" sz="1700" b="1" dirty="0">
                <a:effectLst/>
              </a:rPr>
              <a:t>id: </a:t>
            </a:r>
            <a:r>
              <a:rPr lang="en-US" sz="1700" dirty="0">
                <a:effectLst/>
              </a:rPr>
              <a:t>Unique identifier for each transaction</a:t>
            </a:r>
          </a:p>
          <a:p>
            <a:pPr marL="0" marR="0" indent="-228600">
              <a:lnSpc>
                <a:spcPct val="90000"/>
              </a:lnSpc>
              <a:spcBef>
                <a:spcPts val="0"/>
              </a:spcBef>
              <a:spcAft>
                <a:spcPts val="600"/>
              </a:spcAft>
              <a:buFont typeface="Arial" panose="020B0604020202020204" pitchFamily="34" charset="0"/>
              <a:buChar char="•"/>
            </a:pPr>
            <a:r>
              <a:rPr lang="en-US" sz="1700" b="1" dirty="0">
                <a:effectLst/>
              </a:rPr>
              <a:t>V1-V28: </a:t>
            </a:r>
            <a:r>
              <a:rPr lang="en-US" sz="1700" dirty="0">
                <a:effectLst/>
              </a:rPr>
              <a:t>Anonymized features representing various transaction attributes (e.g., time, location, etc.)</a:t>
            </a:r>
          </a:p>
          <a:p>
            <a:pPr marL="0" marR="0" indent="-228600">
              <a:lnSpc>
                <a:spcPct val="90000"/>
              </a:lnSpc>
              <a:spcBef>
                <a:spcPts val="0"/>
              </a:spcBef>
              <a:spcAft>
                <a:spcPts val="600"/>
              </a:spcAft>
              <a:buFont typeface="Arial" panose="020B0604020202020204" pitchFamily="34" charset="0"/>
              <a:buChar char="•"/>
            </a:pPr>
            <a:r>
              <a:rPr lang="en-US" sz="1700" b="1" dirty="0">
                <a:effectLst/>
              </a:rPr>
              <a:t>Amount: </a:t>
            </a:r>
            <a:r>
              <a:rPr lang="en-US" sz="1700" dirty="0">
                <a:effectLst/>
              </a:rPr>
              <a:t>The transaction amount</a:t>
            </a:r>
          </a:p>
          <a:p>
            <a:pPr marL="0" marR="0" indent="-228600">
              <a:lnSpc>
                <a:spcPct val="90000"/>
              </a:lnSpc>
              <a:spcBef>
                <a:spcPts val="0"/>
              </a:spcBef>
              <a:spcAft>
                <a:spcPts val="600"/>
              </a:spcAft>
              <a:buFont typeface="Arial" panose="020B0604020202020204" pitchFamily="34" charset="0"/>
              <a:buChar char="•"/>
            </a:pPr>
            <a:r>
              <a:rPr lang="en-US" sz="1700" b="1" dirty="0">
                <a:effectLst/>
              </a:rPr>
              <a:t>Class: </a:t>
            </a:r>
            <a:r>
              <a:rPr lang="en-US" sz="1700" dirty="0">
                <a:effectLst/>
              </a:rPr>
              <a:t>Binary label indicating whether the transaction is fraudulent (1) or not (0)</a:t>
            </a:r>
          </a:p>
          <a:p>
            <a:pPr marR="0">
              <a:lnSpc>
                <a:spcPct val="90000"/>
              </a:lnSpc>
              <a:spcBef>
                <a:spcPts val="0"/>
              </a:spcBef>
              <a:spcAft>
                <a:spcPts val="600"/>
              </a:spcAft>
            </a:pPr>
            <a:r>
              <a:rPr lang="en-US" sz="1700" dirty="0"/>
              <a:t>Source: </a:t>
            </a:r>
            <a:r>
              <a:rPr lang="en-US" sz="1700" dirty="0">
                <a:hlinkClick r:id="rId2"/>
              </a:rPr>
              <a:t>https://www.kaggle.com/datasets/nelgiriyewithana/credit-card-fraud-detection-dataset-2023/</a:t>
            </a:r>
            <a:endParaRPr lang="en-US" sz="1700" dirty="0"/>
          </a:p>
          <a:p>
            <a:pPr marR="0">
              <a:lnSpc>
                <a:spcPct val="90000"/>
              </a:lnSpc>
              <a:spcBef>
                <a:spcPts val="0"/>
              </a:spcBef>
              <a:spcAft>
                <a:spcPts val="600"/>
              </a:spcAft>
            </a:pPr>
            <a:endParaRPr lang="en-US" sz="1700" dirty="0">
              <a:effectLst/>
            </a:endParaRPr>
          </a:p>
          <a:p>
            <a:pPr indent="-228600">
              <a:lnSpc>
                <a:spcPct val="90000"/>
              </a:lnSpc>
              <a:spcAft>
                <a:spcPts val="600"/>
              </a:spcAft>
              <a:buFont typeface="Arial" panose="020B0604020202020204" pitchFamily="34" charset="0"/>
              <a:buChar char="•"/>
            </a:pPr>
            <a:endParaRPr lang="en-US" sz="1700" dirty="0"/>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71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light bulb with rays of light shining through it&#10;&#10;Description automatically generated">
            <a:extLst>
              <a:ext uri="{FF2B5EF4-FFF2-40B4-BE49-F238E27FC236}">
                <a16:creationId xmlns:a16="http://schemas.microsoft.com/office/drawing/2014/main" id="{82EF5F6D-523D-45FC-73F9-57C9CB7D8D0F}"/>
              </a:ext>
            </a:extLst>
          </p:cNvPr>
          <p:cNvPicPr>
            <a:picLocks noChangeAspect="1"/>
          </p:cNvPicPr>
          <p:nvPr/>
        </p:nvPicPr>
        <p:blipFill rotWithShape="1">
          <a:blip r:embed="rId2"/>
          <a:srcRect t="10588" r="9089" b="4296"/>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27355919-2C36-52A1-DB50-59FBCFE358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i="0">
                <a:solidFill>
                  <a:schemeClr val="bg1"/>
                </a:solidFill>
                <a:effectLst/>
              </a:rPr>
              <a:t>Machine Learning Model Overview:</a:t>
            </a:r>
            <a:endParaRPr lang="en-US" sz="4800">
              <a:solidFill>
                <a:schemeClr val="bg1"/>
              </a:solidFill>
            </a:endParaRP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7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computer program&#10;&#10;Description automatically generated">
            <a:extLst>
              <a:ext uri="{FF2B5EF4-FFF2-40B4-BE49-F238E27FC236}">
                <a16:creationId xmlns:a16="http://schemas.microsoft.com/office/drawing/2014/main" id="{764D734C-C9AA-B05E-5B24-50282FDB4CCA}"/>
              </a:ext>
            </a:extLst>
          </p:cNvPr>
          <p:cNvPicPr>
            <a:picLocks noGrp="1" noChangeAspect="1"/>
          </p:cNvPicPr>
          <p:nvPr>
            <p:ph type="pic" idx="1"/>
          </p:nvPr>
        </p:nvPicPr>
        <p:blipFill rotWithShape="1">
          <a:blip r:embed="rId2"/>
          <a:srcRect r="32321" b="1"/>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179EF2E-B269-0000-BE21-B96703D5818C}"/>
              </a:ext>
            </a:extLst>
          </p:cNvPr>
          <p:cNvSpPr/>
          <p:nvPr/>
        </p:nvSpPr>
        <p:spPr>
          <a:xfrm>
            <a:off x="7203990" y="513405"/>
            <a:ext cx="4387760" cy="5776183"/>
          </a:xfrm>
          <a:prstGeom prst="rect">
            <a:avLst/>
          </a:prstGeom>
          <a:solidFill>
            <a:schemeClr val="accent1"/>
          </a:solidFill>
          <a:ln w="28575">
            <a:solidFill>
              <a:schemeClr val="tx1"/>
            </a:solidFill>
          </a:ln>
          <a:effectLst>
            <a:outerShdw blurRad="50800" dist="38100" dir="8100000" sx="102000" sy="102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FD79C-8D96-FD3F-4B41-E08A75D463A6}"/>
              </a:ext>
            </a:extLst>
          </p:cNvPr>
          <p:cNvSpPr>
            <a:spLocks noGrp="1"/>
          </p:cNvSpPr>
          <p:nvPr>
            <p:ph type="title"/>
          </p:nvPr>
        </p:nvSpPr>
        <p:spPr>
          <a:xfrm>
            <a:off x="7531610" y="365125"/>
            <a:ext cx="3822189" cy="1899912"/>
          </a:xfrm>
          <a:noFill/>
        </p:spPr>
        <p:txBody>
          <a:bodyPr vert="horz" lIns="91440" tIns="45720" rIns="91440" bIns="45720" rtlCol="0" anchor="ctr">
            <a:normAutofit fontScale="90000"/>
          </a:bodyPr>
          <a:lstStyle/>
          <a:p>
            <a:r>
              <a:rPr lang="en-US" sz="5400" b="1" i="0" dirty="0">
                <a:effectLst/>
              </a:rPr>
              <a:t>Decision Tree Classifier</a:t>
            </a:r>
            <a:endParaRPr lang="en-US" sz="5400" dirty="0"/>
          </a:p>
        </p:txBody>
      </p:sp>
      <p:sp>
        <p:nvSpPr>
          <p:cNvPr id="4" name="Text Placeholder 3">
            <a:extLst>
              <a:ext uri="{FF2B5EF4-FFF2-40B4-BE49-F238E27FC236}">
                <a16:creationId xmlns:a16="http://schemas.microsoft.com/office/drawing/2014/main" id="{9366DFC8-E318-619D-DEDF-1DB216E9F2B9}"/>
              </a:ext>
            </a:extLst>
          </p:cNvPr>
          <p:cNvSpPr>
            <a:spLocks noGrp="1"/>
          </p:cNvSpPr>
          <p:nvPr>
            <p:ph type="body" sz="half" idx="2"/>
          </p:nvPr>
        </p:nvSpPr>
        <p:spPr>
          <a:xfrm>
            <a:off x="7416721" y="2038785"/>
            <a:ext cx="3822189" cy="3742762"/>
          </a:xfrm>
        </p:spPr>
        <p:txBody>
          <a:bodyPr vert="horz" lIns="91440" tIns="45720" rIns="91440" bIns="45720" rtlCol="0">
            <a:normAutofit lnSpcReduction="10000"/>
          </a:bodyPr>
          <a:lstStyle/>
          <a:p>
            <a:r>
              <a:rPr lang="en-US" sz="2400" b="1" i="0" dirty="0">
                <a:effectLst/>
              </a:rPr>
              <a:t>Training Accuracy:</a:t>
            </a:r>
            <a:r>
              <a:rPr lang="en-US" sz="2400" b="0" i="0" dirty="0">
                <a:effectLst/>
              </a:rPr>
              <a:t> 100%</a:t>
            </a:r>
          </a:p>
          <a:p>
            <a:r>
              <a:rPr lang="en-US" sz="2400" b="1" i="0" dirty="0">
                <a:effectLst/>
              </a:rPr>
              <a:t>Testing Accuracy:</a:t>
            </a:r>
            <a:endParaRPr lang="en-US" sz="2400" b="0" i="0" dirty="0">
              <a:effectLst/>
            </a:endParaRPr>
          </a:p>
          <a:p>
            <a:pPr marL="742950" lvl="1" indent="-228600">
              <a:buFont typeface="Arial" panose="020B0604020202020204" pitchFamily="34" charset="0"/>
              <a:buChar char="•"/>
            </a:pPr>
            <a:r>
              <a:rPr lang="en-US" sz="2400" b="0" i="0" dirty="0">
                <a:effectLst/>
              </a:rPr>
              <a:t>Precision, Recall, and F1-score for both classes: 1.00</a:t>
            </a:r>
          </a:p>
          <a:p>
            <a:pPr marL="742950" lvl="1" indent="-228600">
              <a:buFont typeface="Arial" panose="020B0604020202020204" pitchFamily="34" charset="0"/>
              <a:buChar char="•"/>
            </a:pPr>
            <a:r>
              <a:rPr lang="en-US" sz="2400" b="0" i="0" dirty="0">
                <a:effectLst/>
              </a:rPr>
              <a:t>Overall accuracy: 100%</a:t>
            </a:r>
            <a:endParaRPr lang="en-US" sz="2400" dirty="0"/>
          </a:p>
          <a:p>
            <a:pPr marL="57150"/>
            <a:r>
              <a:rPr lang="en-US" sz="2400" b="1" i="0" dirty="0">
                <a:effectLst/>
              </a:rPr>
              <a:t>Outcome: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 model seems to perform exceptionally well on both the training and testing datasets. There is a possibility of overfitting, as the accuracy is very high.</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57150"/>
            <a:endParaRPr lang="en-US" sz="2200" b="0" i="0" dirty="0">
              <a:effectLst/>
            </a:endParaRPr>
          </a:p>
        </p:txBody>
      </p:sp>
    </p:spTree>
    <p:extLst>
      <p:ext uri="{BB962C8B-B14F-4D97-AF65-F5344CB8AC3E}">
        <p14:creationId xmlns:p14="http://schemas.microsoft.com/office/powerpoint/2010/main" val="3759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A screenshot of a computer program&#10;&#10;Description automatically generated">
            <a:extLst>
              <a:ext uri="{FF2B5EF4-FFF2-40B4-BE49-F238E27FC236}">
                <a16:creationId xmlns:a16="http://schemas.microsoft.com/office/drawing/2014/main" id="{EC6835D3-C6D5-1549-38D8-D540946BE1BD}"/>
              </a:ext>
            </a:extLst>
          </p:cNvPr>
          <p:cNvPicPr>
            <a:picLocks noGrp="1" noChangeAspect="1"/>
          </p:cNvPicPr>
          <p:nvPr>
            <p:ph type="pic" idx="1"/>
          </p:nvPr>
        </p:nvPicPr>
        <p:blipFill rotWithShape="1">
          <a:blip r:embed="rId2"/>
          <a:srcRect r="29148" b="-1"/>
          <a:stretch/>
        </p:blipFill>
        <p:spPr>
          <a:xfrm>
            <a:off x="1" y="10"/>
            <a:ext cx="9669642" cy="6857990"/>
          </a:xfrm>
          <a:prstGeom prst="rect">
            <a:avLst/>
          </a:prstGeom>
        </p:spPr>
      </p:pic>
      <p:sp>
        <p:nvSpPr>
          <p:cNvPr id="7" name="Rectangle 6">
            <a:extLst>
              <a:ext uri="{FF2B5EF4-FFF2-40B4-BE49-F238E27FC236}">
                <a16:creationId xmlns:a16="http://schemas.microsoft.com/office/drawing/2014/main" id="{0D10B495-5050-53C5-9C27-359EC7EF21FD}"/>
              </a:ext>
            </a:extLst>
          </p:cNvPr>
          <p:cNvSpPr/>
          <p:nvPr/>
        </p:nvSpPr>
        <p:spPr>
          <a:xfrm>
            <a:off x="7216347" y="540908"/>
            <a:ext cx="4387760" cy="5776183"/>
          </a:xfrm>
          <a:prstGeom prst="rect">
            <a:avLst/>
          </a:prstGeom>
          <a:solidFill>
            <a:schemeClr val="accent1"/>
          </a:solidFill>
          <a:ln w="28575">
            <a:solidFill>
              <a:srgbClr val="FFFF00">
                <a:alpha val="72000"/>
              </a:srgbClr>
            </a:solidFill>
          </a:ln>
          <a:effectLst>
            <a:outerShdw blurRad="50800" dist="38100" dir="8100000" sx="103665" sy="103665"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3AFF1-A7D0-8B2D-B5E9-D5E76142E5AE}"/>
              </a:ext>
            </a:extLst>
          </p:cNvPr>
          <p:cNvSpPr>
            <a:spLocks noGrp="1"/>
          </p:cNvSpPr>
          <p:nvPr>
            <p:ph type="title"/>
          </p:nvPr>
        </p:nvSpPr>
        <p:spPr>
          <a:xfrm>
            <a:off x="7422900" y="359680"/>
            <a:ext cx="3822189" cy="2217959"/>
          </a:xfrm>
        </p:spPr>
        <p:txBody>
          <a:bodyPr vert="horz" lIns="91440" tIns="45720" rIns="91440" bIns="45720" rtlCol="0" anchor="ctr">
            <a:normAutofit/>
          </a:bodyPr>
          <a:lstStyle/>
          <a:p>
            <a:r>
              <a:rPr lang="en-US" sz="4400" b="1" dirty="0">
                <a:effectLst/>
              </a:rPr>
              <a:t>Support Vector Machine Classifier </a:t>
            </a:r>
            <a:endParaRPr lang="en-US" sz="4400" b="1" dirty="0"/>
          </a:p>
        </p:txBody>
      </p:sp>
      <p:sp>
        <p:nvSpPr>
          <p:cNvPr id="4" name="Text Placeholder 3">
            <a:extLst>
              <a:ext uri="{FF2B5EF4-FFF2-40B4-BE49-F238E27FC236}">
                <a16:creationId xmlns:a16="http://schemas.microsoft.com/office/drawing/2014/main" id="{AF553BE4-DF9B-F1DD-EB52-6BC5B85F9843}"/>
              </a:ext>
            </a:extLst>
          </p:cNvPr>
          <p:cNvSpPr>
            <a:spLocks noGrp="1"/>
          </p:cNvSpPr>
          <p:nvPr>
            <p:ph type="body" sz="half" idx="2"/>
          </p:nvPr>
        </p:nvSpPr>
        <p:spPr>
          <a:xfrm>
            <a:off x="7499132" y="2574329"/>
            <a:ext cx="3822189" cy="3742762"/>
          </a:xfrm>
        </p:spPr>
        <p:txBody>
          <a:bodyPr vert="horz" lIns="91440" tIns="45720" rIns="91440" bIns="45720" rtlCol="0">
            <a:normAutofit fontScale="92500" lnSpcReduction="10000"/>
          </a:bodyPr>
          <a:lstStyle/>
          <a:p>
            <a:pPr marL="114300" marR="0" lvl="0">
              <a:spcBef>
                <a:spcPts val="0"/>
              </a:spcBef>
              <a:spcAft>
                <a:spcPts val="0"/>
              </a:spcAft>
            </a:pPr>
            <a:r>
              <a:rPr lang="en-US" sz="2400" b="1" dirty="0">
                <a:effectLst/>
              </a:rPr>
              <a:t>Training Accuracy: </a:t>
            </a:r>
            <a:r>
              <a:rPr lang="en-US" sz="2400" dirty="0">
                <a:effectLst/>
              </a:rPr>
              <a:t>96%</a:t>
            </a:r>
          </a:p>
          <a:p>
            <a:pPr marL="114300" marR="0" lvl="0">
              <a:spcBef>
                <a:spcPts val="0"/>
              </a:spcBef>
              <a:spcAft>
                <a:spcPts val="0"/>
              </a:spcAft>
            </a:pPr>
            <a:r>
              <a:rPr lang="en-US" sz="2400" b="1" dirty="0">
                <a:effectLst/>
              </a:rPr>
              <a:t>Testing Accuracy:</a:t>
            </a:r>
          </a:p>
          <a:p>
            <a:pPr marL="742950" marR="0" lvl="1" indent="-228600">
              <a:spcBef>
                <a:spcPts val="0"/>
              </a:spcBef>
              <a:spcAft>
                <a:spcPts val="0"/>
              </a:spcAft>
              <a:buFont typeface="Arial" panose="020B0604020202020204" pitchFamily="34" charset="0"/>
              <a:buChar char="•"/>
            </a:pPr>
            <a:r>
              <a:rPr lang="en-US" sz="2400" dirty="0">
                <a:effectLst/>
              </a:rPr>
              <a:t>Precision, Recall, and F1-score for both classes are around 0.96.</a:t>
            </a:r>
          </a:p>
          <a:p>
            <a:pPr marL="742950" marR="0" lvl="1" indent="-228600">
              <a:spcBef>
                <a:spcPts val="0"/>
              </a:spcBef>
              <a:spcAft>
                <a:spcPts val="0"/>
              </a:spcAft>
              <a:buFont typeface="Arial" panose="020B0604020202020204" pitchFamily="34" charset="0"/>
              <a:buChar char="•"/>
            </a:pPr>
            <a:r>
              <a:rPr lang="en-US" sz="2400" dirty="0">
                <a:effectLst/>
              </a:rPr>
              <a:t>Overall accuracy: 96%</a:t>
            </a:r>
          </a:p>
          <a:p>
            <a:pPr marL="57150">
              <a:spcBef>
                <a:spcPts val="0"/>
              </a:spcBef>
            </a:pPr>
            <a:r>
              <a:rPr lang="en-US" sz="2600" b="1" dirty="0"/>
              <a:t>Outcome: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 model performs well on both training and testing datasets, and the accuracy is consistent. There is a slight difference between training and testing accuracy, suggesting a good fit.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28600">
              <a:spcBef>
                <a:spcPts val="0"/>
              </a:spcBef>
              <a:spcAft>
                <a:spcPts val="0"/>
              </a:spcAft>
              <a:buFont typeface="Arial" panose="020B0604020202020204" pitchFamily="34" charset="0"/>
              <a:buChar char="•"/>
            </a:pPr>
            <a:endParaRPr lang="en-US" sz="2400" dirty="0">
              <a:effectLst/>
            </a:endParaRPr>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44541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computer program&#10;&#10;Description automatically generated">
            <a:extLst>
              <a:ext uri="{FF2B5EF4-FFF2-40B4-BE49-F238E27FC236}">
                <a16:creationId xmlns:a16="http://schemas.microsoft.com/office/drawing/2014/main" id="{0821633C-973E-55B5-5286-01954A3533CD}"/>
              </a:ext>
            </a:extLst>
          </p:cNvPr>
          <p:cNvPicPr>
            <a:picLocks noGrp="1" noChangeAspect="1"/>
          </p:cNvPicPr>
          <p:nvPr>
            <p:ph type="pic" idx="1"/>
          </p:nvPr>
        </p:nvPicPr>
        <p:blipFill rotWithShape="1">
          <a:blip r:embed="rId2"/>
          <a:srcRect l="5470" r="29318" b="-1"/>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E0071D5-E3CC-D8A8-CCF4-62AD308AA9AC}"/>
              </a:ext>
            </a:extLst>
          </p:cNvPr>
          <p:cNvSpPr/>
          <p:nvPr/>
        </p:nvSpPr>
        <p:spPr>
          <a:xfrm>
            <a:off x="7248824" y="207276"/>
            <a:ext cx="4387760" cy="5776183"/>
          </a:xfrm>
          <a:prstGeom prst="rect">
            <a:avLst/>
          </a:prstGeom>
          <a:solidFill>
            <a:schemeClr val="accent1"/>
          </a:solidFill>
          <a:ln w="22225">
            <a:solidFill>
              <a:srgbClr val="FFFF00">
                <a:alpha val="72000"/>
              </a:srgbClr>
            </a:solidFill>
          </a:ln>
          <a:effectLst>
            <a:outerShdw blurRad="50800" dist="38100" dir="8100000" sx="103000" sy="103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D5411-334F-24C5-DE4D-EC090007C6A8}"/>
              </a:ext>
            </a:extLst>
          </p:cNvPr>
          <p:cNvSpPr>
            <a:spLocks noGrp="1"/>
          </p:cNvSpPr>
          <p:nvPr>
            <p:ph type="title"/>
          </p:nvPr>
        </p:nvSpPr>
        <p:spPr>
          <a:xfrm>
            <a:off x="7439138" y="534289"/>
            <a:ext cx="3822189" cy="1899912"/>
          </a:xfrm>
        </p:spPr>
        <p:txBody>
          <a:bodyPr vert="horz" lIns="91440" tIns="45720" rIns="91440" bIns="45720" rtlCol="0" anchor="ctr">
            <a:normAutofit fontScale="90000"/>
          </a:bodyPr>
          <a:lstStyle/>
          <a:p>
            <a:r>
              <a:rPr lang="en-US" sz="5300" b="1" dirty="0">
                <a:effectLst/>
              </a:rPr>
              <a:t>Random Forest Classifier</a:t>
            </a:r>
            <a:br>
              <a:rPr lang="en-US" sz="4000" dirty="0">
                <a:effectLst/>
              </a:rPr>
            </a:br>
            <a:endParaRPr lang="en-US" sz="4000" dirty="0"/>
          </a:p>
        </p:txBody>
      </p:sp>
      <p:sp>
        <p:nvSpPr>
          <p:cNvPr id="4" name="Text Placeholder 3">
            <a:extLst>
              <a:ext uri="{FF2B5EF4-FFF2-40B4-BE49-F238E27FC236}">
                <a16:creationId xmlns:a16="http://schemas.microsoft.com/office/drawing/2014/main" id="{5DD9D8B1-49C9-CB7F-FCF9-EC445C0563BD}"/>
              </a:ext>
            </a:extLst>
          </p:cNvPr>
          <p:cNvSpPr>
            <a:spLocks noGrp="1"/>
          </p:cNvSpPr>
          <p:nvPr>
            <p:ph type="body" sz="half" idx="2"/>
          </p:nvPr>
        </p:nvSpPr>
        <p:spPr>
          <a:xfrm>
            <a:off x="7531610" y="2434201"/>
            <a:ext cx="3822189" cy="3742762"/>
          </a:xfrm>
        </p:spPr>
        <p:txBody>
          <a:bodyPr vert="horz" lIns="91440" tIns="45720" rIns="91440" bIns="45720" rtlCol="0">
            <a:normAutofit/>
          </a:bodyPr>
          <a:lstStyle/>
          <a:p>
            <a:pPr marL="114300" marR="0" lvl="0">
              <a:spcBef>
                <a:spcPts val="0"/>
              </a:spcBef>
              <a:spcAft>
                <a:spcPts val="0"/>
              </a:spcAft>
            </a:pPr>
            <a:r>
              <a:rPr lang="en-US" sz="2000" b="1" dirty="0">
                <a:effectLst/>
              </a:rPr>
              <a:t>Training Accuracy: </a:t>
            </a:r>
            <a:r>
              <a:rPr lang="en-US" sz="2000" dirty="0">
                <a:effectLst/>
              </a:rPr>
              <a:t>100%</a:t>
            </a:r>
          </a:p>
          <a:p>
            <a:pPr marL="114300" marR="0" lvl="0">
              <a:spcBef>
                <a:spcPts val="0"/>
              </a:spcBef>
              <a:spcAft>
                <a:spcPts val="0"/>
              </a:spcAft>
            </a:pPr>
            <a:endParaRPr lang="en-US" sz="2000" dirty="0">
              <a:effectLst/>
            </a:endParaRPr>
          </a:p>
          <a:p>
            <a:pPr marL="114300" marR="0" lvl="0">
              <a:spcBef>
                <a:spcPts val="0"/>
              </a:spcBef>
              <a:spcAft>
                <a:spcPts val="0"/>
              </a:spcAft>
            </a:pPr>
            <a:r>
              <a:rPr lang="en-US" sz="2000" b="1" dirty="0">
                <a:effectLst/>
              </a:rPr>
              <a:t>Testing Accuracy: </a:t>
            </a:r>
            <a:r>
              <a:rPr lang="en-US" sz="2000" dirty="0">
                <a:effectLst/>
              </a:rPr>
              <a:t>100%</a:t>
            </a:r>
          </a:p>
          <a:p>
            <a:r>
              <a:rPr lang="en-US" sz="2000" b="1" dirty="0"/>
              <a:t>Outcome: </a:t>
            </a:r>
            <a:r>
              <a:rPr lang="en-US" sz="2000" dirty="0">
                <a:effectLst/>
              </a:rPr>
              <a:t>Similar to the Decision Tree model, the Random Forest model performs very well on both training and testing datasets, indicating a potential risk of overfitting.</a:t>
            </a:r>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2687337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 circle with a green tick in it&#10;&#10;Description automatically generated">
            <a:extLst>
              <a:ext uri="{FF2B5EF4-FFF2-40B4-BE49-F238E27FC236}">
                <a16:creationId xmlns:a16="http://schemas.microsoft.com/office/drawing/2014/main" id="{371BD9C7-B4B3-6536-99A7-A8C927930694}"/>
              </a:ext>
            </a:extLst>
          </p:cNvPr>
          <p:cNvPicPr>
            <a:picLocks noChangeAspect="1"/>
          </p:cNvPicPr>
          <p:nvPr/>
        </p:nvPicPr>
        <p:blipFill>
          <a:blip r:embed="rId2"/>
          <a:stretch>
            <a:fillRect/>
          </a:stretch>
        </p:blipFill>
        <p:spPr>
          <a:xfrm>
            <a:off x="0" y="-33960"/>
            <a:ext cx="12192000" cy="6891959"/>
          </a:xfrm>
          <a:prstGeom prst="rect">
            <a:avLst/>
          </a:prstGeom>
        </p:spPr>
      </p:pic>
      <p:sp>
        <p:nvSpPr>
          <p:cNvPr id="5" name="Title 4">
            <a:extLst>
              <a:ext uri="{FF2B5EF4-FFF2-40B4-BE49-F238E27FC236}">
                <a16:creationId xmlns:a16="http://schemas.microsoft.com/office/drawing/2014/main" id="{A6C9E337-8F76-A9B6-B1B4-47AEE1F44052}"/>
              </a:ext>
            </a:extLst>
          </p:cNvPr>
          <p:cNvSpPr>
            <a:spLocks noGrp="1"/>
          </p:cNvSpPr>
          <p:nvPr>
            <p:ph type="title"/>
          </p:nvPr>
        </p:nvSpPr>
        <p:spPr>
          <a:xfrm>
            <a:off x="2518719" y="213422"/>
            <a:ext cx="7477897" cy="1364821"/>
          </a:xfrm>
        </p:spPr>
        <p:txBody>
          <a:bodyPr>
            <a:normAutofit fontScale="90000"/>
          </a:bodyPr>
          <a:lstStyle/>
          <a:p>
            <a:r>
              <a:rPr lang="en-US" sz="6000" b="1" dirty="0">
                <a:solidFill>
                  <a:schemeClr val="bg1"/>
                </a:solidFill>
                <a:effectLst/>
                <a:latin typeface="+mn-lt"/>
                <a:ea typeface="Silom" pitchFamily="2" charset="-34"/>
                <a:cs typeface="Silom" pitchFamily="2" charset="-34"/>
              </a:rPr>
              <a:t>Diagnosis of the Models</a:t>
            </a:r>
            <a:r>
              <a:rPr lang="en-US" sz="14900" dirty="0">
                <a:solidFill>
                  <a:schemeClr val="bg1"/>
                </a:solidFill>
                <a:effectLst/>
                <a:latin typeface="+mn-lt"/>
                <a:ea typeface="Silom" pitchFamily="2" charset="-34"/>
                <a:cs typeface="Silom" pitchFamily="2" charset="-34"/>
              </a:rPr>
              <a:t> </a:t>
            </a:r>
            <a:endParaRPr lang="en-US" sz="14900" dirty="0">
              <a:solidFill>
                <a:schemeClr val="bg1"/>
              </a:solidFill>
              <a:latin typeface="+mn-lt"/>
              <a:ea typeface="Silom" pitchFamily="2" charset="-34"/>
              <a:cs typeface="Silom" pitchFamily="2" charset="-34"/>
            </a:endParaRPr>
          </a:p>
        </p:txBody>
      </p:sp>
      <p:sp>
        <p:nvSpPr>
          <p:cNvPr id="6" name="Content Placeholder 5">
            <a:extLst>
              <a:ext uri="{FF2B5EF4-FFF2-40B4-BE49-F238E27FC236}">
                <a16:creationId xmlns:a16="http://schemas.microsoft.com/office/drawing/2014/main" id="{EC0D84BF-BF69-950D-6B2F-497E6CA721C7}"/>
              </a:ext>
            </a:extLst>
          </p:cNvPr>
          <p:cNvSpPr>
            <a:spLocks noGrp="1"/>
          </p:cNvSpPr>
          <p:nvPr>
            <p:ph idx="1"/>
          </p:nvPr>
        </p:nvSpPr>
        <p:spPr/>
        <p:txBody>
          <a:bodyPr>
            <a:normAutofit fontScale="85000" lnSpcReduction="10000"/>
          </a:bodyPr>
          <a:lstStyle/>
          <a:p>
            <a:pPr marR="0" lvl="0">
              <a:lnSpc>
                <a:spcPct val="200000"/>
              </a:lnSpc>
              <a:spcBef>
                <a:spcPts val="0"/>
              </a:spcBef>
              <a:spcAft>
                <a:spcPts val="0"/>
              </a:spcAft>
              <a:buFont typeface="Wingdings" pitchFamily="2" charset="2"/>
              <a:buChar char="Ø"/>
            </a:pPr>
            <a:r>
              <a:rPr lang="en-US" kern="100" dirty="0">
                <a:solidFill>
                  <a:schemeClr val="bg1"/>
                </a:solidFill>
                <a:effectLst/>
                <a:highlight>
                  <a:srgbClr val="00FF00"/>
                </a:highlight>
                <a:ea typeface="Calibri" panose="020F0502020204030204" pitchFamily="34" charset="0"/>
                <a:cs typeface="Times New Roman" panose="02020603050405020304" pitchFamily="18" charset="0"/>
              </a:rPr>
              <a:t>The models seem to perform well, with high accuracy on both training and testing datasets.</a:t>
            </a:r>
          </a:p>
          <a:p>
            <a:pPr marR="0" lvl="0">
              <a:lnSpc>
                <a:spcPct val="200000"/>
              </a:lnSpc>
              <a:spcBef>
                <a:spcPts val="0"/>
              </a:spcBef>
              <a:spcAft>
                <a:spcPts val="0"/>
              </a:spcAft>
              <a:buFont typeface="Wingdings" pitchFamily="2" charset="2"/>
              <a:buChar char="Ø"/>
            </a:pPr>
            <a:r>
              <a:rPr lang="en-US" kern="100" dirty="0">
                <a:solidFill>
                  <a:schemeClr val="bg1"/>
                </a:solidFill>
                <a:effectLst/>
                <a:highlight>
                  <a:srgbClr val="FF0000"/>
                </a:highlight>
                <a:ea typeface="Calibri" panose="020F0502020204030204" pitchFamily="34" charset="0"/>
                <a:cs typeface="Times New Roman" panose="02020603050405020304" pitchFamily="18" charset="0"/>
              </a:rPr>
              <a:t>Overfitting is a concern for the Decision Tree and Random Forest models due to their perfect accuracy on the training set.</a:t>
            </a:r>
          </a:p>
          <a:p>
            <a:pPr marR="0" lvl="0">
              <a:lnSpc>
                <a:spcPct val="200000"/>
              </a:lnSpc>
              <a:spcBef>
                <a:spcPts val="0"/>
              </a:spcBef>
              <a:spcAft>
                <a:spcPts val="0"/>
              </a:spcAft>
              <a:buFont typeface="Wingdings" pitchFamily="2" charset="2"/>
              <a:buChar char="Ø"/>
            </a:pPr>
            <a:r>
              <a:rPr lang="en-US" kern="100" dirty="0">
                <a:solidFill>
                  <a:schemeClr val="bg1"/>
                </a:solidFill>
                <a:effectLst/>
                <a:highlight>
                  <a:srgbClr val="00FF00"/>
                </a:highlight>
                <a:ea typeface="Calibri" panose="020F0502020204030204" pitchFamily="34" charset="0"/>
                <a:cs typeface="Times New Roman" panose="02020603050405020304" pitchFamily="18" charset="0"/>
              </a:rPr>
              <a:t>The Support Vector Machine model appears to be a good fit with balanced performance on training and testing datasets.</a:t>
            </a:r>
          </a:p>
          <a:p>
            <a:pPr marL="0" indent="0">
              <a:buNone/>
            </a:pPr>
            <a:endParaRPr lang="en-US" dirty="0">
              <a:solidFill>
                <a:schemeClr val="bg1"/>
              </a:solidFill>
            </a:endParaRPr>
          </a:p>
        </p:txBody>
      </p:sp>
    </p:spTree>
    <p:extLst>
      <p:ext uri="{BB962C8B-B14F-4D97-AF65-F5344CB8AC3E}">
        <p14:creationId xmlns:p14="http://schemas.microsoft.com/office/powerpoint/2010/main" val="3116219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595</TotalTime>
  <Words>1335</Words>
  <Application>Microsoft Macintosh PowerPoint</Application>
  <PresentationFormat>Widescreen</PresentationFormat>
  <Paragraphs>98</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Aharoni</vt:lpstr>
      <vt:lpstr>Arial</vt:lpstr>
      <vt:lpstr>Calibri</vt:lpstr>
      <vt:lpstr>Calibri Light</vt:lpstr>
      <vt:lpstr>Helvetica Neue Medium</vt:lpstr>
      <vt:lpstr>Söhne</vt:lpstr>
      <vt:lpstr>Times New Roman</vt:lpstr>
      <vt:lpstr>Wingdings</vt:lpstr>
      <vt:lpstr>Office Theme</vt:lpstr>
      <vt:lpstr>PowerPoint Presentation</vt:lpstr>
      <vt:lpstr>PowerPoint Presentation</vt:lpstr>
      <vt:lpstr>Solutions through Machine Learning </vt:lpstr>
      <vt:lpstr>CREDIT CARD FRAUD DETECTION DATASET 2023 </vt:lpstr>
      <vt:lpstr>Machine Learning Model Overview:</vt:lpstr>
      <vt:lpstr>Decision Tree Classifier</vt:lpstr>
      <vt:lpstr>Support Vector Machine Classifier </vt:lpstr>
      <vt:lpstr>Random Forest Classifier </vt:lpstr>
      <vt:lpstr>Diagnosis of the Models </vt:lpstr>
      <vt:lpstr>Neural Network Model Overview:</vt:lpstr>
      <vt:lpstr>Dataset At First Glance:  </vt:lpstr>
      <vt:lpstr>Data Preprocessing: </vt:lpstr>
      <vt:lpstr>Model Overview </vt:lpstr>
      <vt:lpstr>Model Evaluation </vt:lpstr>
      <vt:lpstr>PowerPoint Presentation</vt:lpstr>
      <vt:lpstr>PowerPoint Presentation</vt:lpstr>
      <vt:lpstr>Significant Features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jerimey simons</dc:creator>
  <cp:lastModifiedBy>jerimey simons</cp:lastModifiedBy>
  <cp:revision>6</cp:revision>
  <dcterms:created xsi:type="dcterms:W3CDTF">2023-12-05T14:23:57Z</dcterms:created>
  <dcterms:modified xsi:type="dcterms:W3CDTF">2023-12-07T04:32:17Z</dcterms:modified>
</cp:coreProperties>
</file>